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4" r:id="rId70"/>
    <p:sldId id="335" r:id="rId71"/>
    <p:sldId id="336" r:id="rId72"/>
    <p:sldId id="337" r:id="rId73"/>
    <p:sldId id="338" r:id="rId74"/>
    <p:sldId id="339" r:id="rId75"/>
    <p:sldId id="340" r:id="rId76"/>
    <p:sldId id="341" r:id="rId77"/>
    <p:sldId id="342" r:id="rId78"/>
    <p:sldId id="343" r:id="rId79"/>
    <p:sldId id="344" r:id="rId80"/>
    <p:sldId id="345" r:id="rId81"/>
    <p:sldId id="346" r:id="rId82"/>
    <p:sldId id="347" r:id="rId83"/>
    <p:sldId id="348" r:id="rId84"/>
    <p:sldId id="349" r:id="rId85"/>
    <p:sldId id="350" r:id="rId86"/>
    <p:sldId id="351" r:id="rId87"/>
    <p:sldId id="352" r:id="rId88"/>
    <p:sldId id="353" r:id="rId89"/>
    <p:sldId id="354" r:id="rId90"/>
    <p:sldId id="355" r:id="rId91"/>
    <p:sldId id="356" r:id="rId92"/>
    <p:sldId id="357" r:id="rId93"/>
    <p:sldId id="358" r:id="rId94"/>
    <p:sldId id="359" r:id="rId95"/>
    <p:sldId id="360" r:id="rId96"/>
    <p:sldId id="361" r:id="rId97"/>
    <p:sldId id="362" r:id="rId98"/>
    <p:sldId id="363" r:id="rId99"/>
    <p:sldId id="364" r:id="rId100"/>
    <p:sldId id="365" r:id="rId101"/>
    <p:sldId id="366" r:id="rId102"/>
    <p:sldId id="367" r:id="rId103"/>
    <p:sldId id="368" r:id="rId104"/>
    <p:sldId id="369" r:id="rId105"/>
    <p:sldId id="370" r:id="rId106"/>
    <p:sldId id="371" r:id="rId107"/>
    <p:sldId id="372" r:id="rId108"/>
    <p:sldId id="373" r:id="rId109"/>
  </p:sldIdLst>
  <p:sldSz cx="10058400" cy="7772400"/>
  <p:notesSz cx="6858000" cy="9144000"/>
  <p:embeddedFontLst>
    <p:embeddedFont>
      <p:font typeface="Quicksand" panose="020B0604020202020204" charset="0"/>
      <p:regular r:id="rId110"/>
    </p:embeddedFont>
    <p:embeddedFont>
      <p:font typeface="Quicksand Bold" panose="020B0604020202020204" charset="0"/>
      <p:regular r:id="rId111"/>
    </p:embeddedFont>
    <p:embeddedFont>
      <p:font typeface="Quicksand Medium" panose="020B0604020202020204" charset="0"/>
      <p:regular r:id="rId112"/>
    </p:embeddedFont>
    <p:embeddedFont>
      <p:font typeface="RooneySans Bold" panose="020B0604020202020204" charset="0"/>
      <p:regular r:id="rId113"/>
    </p:embeddedFont>
    <p:embeddedFont>
      <p:font typeface="RooneySans Heavy" panose="020B0604020202020204" charset="0"/>
      <p:regular r:id="rId1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91" d="100"/>
          <a:sy n="91" d="100"/>
        </p:scale>
        <p:origin x="146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3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4.fntdata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1.fntdata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2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png"/><Relationship Id="rId4" Type="http://schemas.openxmlformats.org/officeDocument/2006/relationships/image" Target="../media/image176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jpeg"/><Relationship Id="rId5" Type="http://schemas.openxmlformats.org/officeDocument/2006/relationships/image" Target="../media/image35.png"/><Relationship Id="rId4" Type="http://schemas.openxmlformats.org/officeDocument/2006/relationships/image" Target="../media/image160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1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179.png"/><Relationship Id="rId4" Type="http://schemas.openxmlformats.org/officeDocument/2006/relationships/image" Target="../media/image3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32.png"/><Relationship Id="rId4" Type="http://schemas.openxmlformats.org/officeDocument/2006/relationships/image" Target="../media/image181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png"/><Relationship Id="rId5" Type="http://schemas.openxmlformats.org/officeDocument/2006/relationships/image" Target="../media/image134.png"/><Relationship Id="rId4" Type="http://schemas.openxmlformats.org/officeDocument/2006/relationships/image" Target="../media/image18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3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jpeg"/><Relationship Id="rId5" Type="http://schemas.openxmlformats.org/officeDocument/2006/relationships/image" Target="../media/image186.png"/><Relationship Id="rId4" Type="http://schemas.openxmlformats.org/officeDocument/2006/relationships/image" Target="../media/image31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2.png"/><Relationship Id="rId7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31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0.pn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80.png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35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0.png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9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35.png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3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png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3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.png"/><Relationship Id="rId7" Type="http://schemas.openxmlformats.org/officeDocument/2006/relationships/image" Target="../media/image1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00.png"/><Relationship Id="rId4" Type="http://schemas.openxmlformats.org/officeDocument/2006/relationships/image" Target="../media/image3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12" Type="http://schemas.openxmlformats.org/officeDocument/2006/relationships/image" Target="../media/image23.png"/><Relationship Id="rId2" Type="http://schemas.openxmlformats.org/officeDocument/2006/relationships/image" Target="../media/image1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8.png"/><Relationship Id="rId5" Type="http://schemas.openxmlformats.org/officeDocument/2006/relationships/image" Target="../media/image26.png"/><Relationship Id="rId15" Type="http://schemas.openxmlformats.org/officeDocument/2006/relationships/image" Target="../media/image20.png"/><Relationship Id="rId10" Type="http://schemas.openxmlformats.org/officeDocument/2006/relationships/image" Target="../media/image21.png"/><Relationship Id="rId4" Type="http://schemas.openxmlformats.org/officeDocument/2006/relationships/image" Target="../media/image25.png"/><Relationship Id="rId9" Type="http://schemas.openxmlformats.org/officeDocument/2006/relationships/image" Target="../media/image17.svg"/><Relationship Id="rId1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3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3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3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4.png"/><Relationship Id="rId4" Type="http://schemas.openxmlformats.org/officeDocument/2006/relationships/image" Target="../media/image3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5.png"/><Relationship Id="rId4" Type="http://schemas.openxmlformats.org/officeDocument/2006/relationships/image" Target="../media/image3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15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png"/><Relationship Id="rId4" Type="http://schemas.openxmlformats.org/officeDocument/2006/relationships/image" Target="../media/image3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3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0.png"/><Relationship Id="rId4" Type="http://schemas.openxmlformats.org/officeDocument/2006/relationships/image" Target="../media/image3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60.png"/><Relationship Id="rId4" Type="http://schemas.openxmlformats.org/officeDocument/2006/relationships/image" Target="../media/image3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35.png"/><Relationship Id="rId4" Type="http://schemas.openxmlformats.org/officeDocument/2006/relationships/image" Target="../media/image8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0.png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5" Type="http://schemas.openxmlformats.org/officeDocument/2006/relationships/image" Target="../media/image160.png"/><Relationship Id="rId4" Type="http://schemas.openxmlformats.org/officeDocument/2006/relationships/image" Target="../media/image8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67.png"/><Relationship Id="rId4" Type="http://schemas.openxmlformats.org/officeDocument/2006/relationships/image" Target="../media/image9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png"/><Relationship Id="rId4" Type="http://schemas.openxmlformats.org/officeDocument/2006/relationships/image" Target="../media/image16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jpeg"/><Relationship Id="rId4" Type="http://schemas.openxmlformats.org/officeDocument/2006/relationships/image" Target="../media/image16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jpeg"/><Relationship Id="rId4" Type="http://schemas.openxmlformats.org/officeDocument/2006/relationships/image" Target="../media/image16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jpeg"/><Relationship Id="rId4" Type="http://schemas.openxmlformats.org/officeDocument/2006/relationships/image" Target="../media/image16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jpeg"/><Relationship Id="rId4" Type="http://schemas.openxmlformats.org/officeDocument/2006/relationships/image" Target="../media/image16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jpeg"/><Relationship Id="rId4" Type="http://schemas.openxmlformats.org/officeDocument/2006/relationships/image" Target="../media/image16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4.jpeg"/><Relationship Id="rId4" Type="http://schemas.openxmlformats.org/officeDocument/2006/relationships/image" Target="../media/image16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jpeg"/><Relationship Id="rId4" Type="http://schemas.openxmlformats.org/officeDocument/2006/relationships/image" Target="../media/image1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451029"/>
            <a:ext cx="10058400" cy="3321371"/>
            <a:chOff x="0" y="0"/>
            <a:chExt cx="14936999" cy="4676021"/>
          </a:xfrm>
        </p:grpSpPr>
        <p:sp>
          <p:nvSpPr>
            <p:cNvPr id="3" name="Freeform 3"/>
            <p:cNvSpPr/>
            <p:nvPr/>
          </p:nvSpPr>
          <p:spPr>
            <a:xfrm>
              <a:off x="12535725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535725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0387005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0387005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243195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8243195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6094475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6094475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292531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292531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48720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148720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1764007" y="0"/>
            <a:ext cx="13041607" cy="6363069"/>
            <a:chOff x="0" y="0"/>
            <a:chExt cx="1568068" cy="11629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68068" cy="1162940"/>
            </a:xfrm>
            <a:custGeom>
              <a:avLst/>
              <a:gdLst/>
              <a:ahLst/>
              <a:cxnLst/>
              <a:rect l="l" t="t" r="r" b="b"/>
              <a:pathLst>
                <a:path w="1568068" h="1162940">
                  <a:moveTo>
                    <a:pt x="784034" y="0"/>
                  </a:moveTo>
                  <a:cubicBezTo>
                    <a:pt x="351024" y="0"/>
                    <a:pt x="0" y="260333"/>
                    <a:pt x="0" y="581470"/>
                  </a:cubicBezTo>
                  <a:cubicBezTo>
                    <a:pt x="0" y="902607"/>
                    <a:pt x="351024" y="1162940"/>
                    <a:pt x="784034" y="1162940"/>
                  </a:cubicBezTo>
                  <a:cubicBezTo>
                    <a:pt x="1217044" y="1162940"/>
                    <a:pt x="1568068" y="902607"/>
                    <a:pt x="1568068" y="581470"/>
                  </a:cubicBezTo>
                  <a:cubicBezTo>
                    <a:pt x="1568068" y="260333"/>
                    <a:pt x="1217044" y="0"/>
                    <a:pt x="78403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47006" y="80451"/>
              <a:ext cx="1274055" cy="973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2506195" y="1506652"/>
            <a:ext cx="5046011" cy="2289627"/>
          </a:xfrm>
          <a:custGeom>
            <a:avLst/>
            <a:gdLst/>
            <a:ahLst/>
            <a:cxnLst/>
            <a:rect l="l" t="t" r="r" b="b"/>
            <a:pathLst>
              <a:path w="5046011" h="2289627">
                <a:moveTo>
                  <a:pt x="0" y="0"/>
                </a:moveTo>
                <a:lnTo>
                  <a:pt x="5046010" y="0"/>
                </a:lnTo>
                <a:lnTo>
                  <a:pt x="5046010" y="2289628"/>
                </a:lnTo>
                <a:lnTo>
                  <a:pt x="0" y="2289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838201"/>
            <a:ext cx="12344400" cy="86106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92784" y="1001404"/>
            <a:ext cx="287542" cy="292104"/>
          </a:xfrm>
          <a:custGeom>
            <a:avLst/>
            <a:gdLst/>
            <a:ahLst/>
            <a:cxnLst/>
            <a:rect l="l" t="t" r="r" b="b"/>
            <a:pathLst>
              <a:path w="287542" h="292104">
                <a:moveTo>
                  <a:pt x="0" y="0"/>
                </a:moveTo>
                <a:lnTo>
                  <a:pt x="287542" y="0"/>
                </a:lnTo>
                <a:lnTo>
                  <a:pt x="287542" y="292104"/>
                </a:lnTo>
                <a:lnTo>
                  <a:pt x="0" y="2921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5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447103" y="1425867"/>
            <a:ext cx="2629841" cy="2629841"/>
          </a:xfrm>
          <a:custGeom>
            <a:avLst/>
            <a:gdLst/>
            <a:ahLst/>
            <a:cxnLst/>
            <a:rect l="l" t="t" r="r" b="b"/>
            <a:pathLst>
              <a:path w="2629841" h="2629841">
                <a:moveTo>
                  <a:pt x="0" y="0"/>
                </a:moveTo>
                <a:lnTo>
                  <a:pt x="2629841" y="0"/>
                </a:lnTo>
                <a:lnTo>
                  <a:pt x="2629841" y="2629841"/>
                </a:lnTo>
                <a:lnTo>
                  <a:pt x="0" y="26298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0" y="1477833"/>
            <a:ext cx="5222668" cy="5222668"/>
          </a:xfrm>
          <a:custGeom>
            <a:avLst/>
            <a:gdLst/>
            <a:ahLst/>
            <a:cxnLst/>
            <a:rect l="l" t="t" r="r" b="b"/>
            <a:pathLst>
              <a:path w="5222668" h="5222668">
                <a:moveTo>
                  <a:pt x="0" y="0"/>
                </a:moveTo>
                <a:lnTo>
                  <a:pt x="5222668" y="0"/>
                </a:lnTo>
                <a:lnTo>
                  <a:pt x="5222668" y="5222668"/>
                </a:lnTo>
                <a:lnTo>
                  <a:pt x="0" y="52226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6386044" y="1984248"/>
            <a:ext cx="3497214" cy="513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20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Bear Dip-N-Lik® Candy</a:t>
            </a:r>
          </a:p>
          <a:p>
            <a:pPr algn="l">
              <a:lnSpc>
                <a:spcPts val="1300"/>
              </a:lnSpc>
            </a:pPr>
            <a:endParaRPr lang="en-US" sz="20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386044" y="263575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#62802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1.41 oz (40g)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5.5 x 7.38 x 5.5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$1.03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040419" y="6813545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580326" y="1001404"/>
            <a:ext cx="5019108" cy="306345"/>
            <a:chOff x="0" y="0"/>
            <a:chExt cx="6692144" cy="408461"/>
          </a:xfrm>
        </p:grpSpPr>
        <p:sp>
          <p:nvSpPr>
            <p:cNvPr id="29" name="TextBox 29"/>
            <p:cNvSpPr txBox="1"/>
            <p:nvPr/>
          </p:nvSpPr>
          <p:spPr>
            <a:xfrm>
              <a:off x="31844" y="43124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Best Seller &amp; All-Time Favorite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19050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F7C42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Best Seller &amp; All-Time Favorite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8892450" y="134636"/>
            <a:ext cx="990808" cy="997458"/>
            <a:chOff x="0" y="0"/>
            <a:chExt cx="1321077" cy="132994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321077" cy="1329944"/>
            </a:xfrm>
            <a:custGeom>
              <a:avLst/>
              <a:gdLst/>
              <a:ahLst/>
              <a:cxnLst/>
              <a:rect l="l" t="t" r="r" b="b"/>
              <a:pathLst>
                <a:path w="1321077" h="1329944">
                  <a:moveTo>
                    <a:pt x="0" y="0"/>
                  </a:moveTo>
                  <a:lnTo>
                    <a:pt x="1321077" y="0"/>
                  </a:lnTo>
                  <a:lnTo>
                    <a:pt x="1321077" y="1329944"/>
                  </a:lnTo>
                  <a:lnTo>
                    <a:pt x="0" y="1329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210915" y="381336"/>
              <a:ext cx="835684" cy="5828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33"/>
                </a:lnSpc>
              </a:pPr>
              <a:r>
                <a:rPr lang="en-US" sz="1805" b="1" spc="-18" dirty="0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NEW</a:t>
              </a:r>
            </a:p>
            <a:p>
              <a:pPr algn="ctr">
                <a:lnSpc>
                  <a:spcPts val="1733"/>
                </a:lnSpc>
              </a:pPr>
              <a:r>
                <a:rPr lang="en-US" sz="1805" b="1" spc="-18" dirty="0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ITEM!</a:t>
              </a:r>
            </a:p>
          </p:txBody>
        </p:sp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943943"/>
            <a:ext cx="12344400" cy="871634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812367" y="681751"/>
            <a:ext cx="5048322" cy="5048322"/>
          </a:xfrm>
          <a:custGeom>
            <a:avLst/>
            <a:gdLst/>
            <a:ahLst/>
            <a:cxnLst/>
            <a:rect l="l" t="t" r="r" b="b"/>
            <a:pathLst>
              <a:path w="5048322" h="5048322">
                <a:moveTo>
                  <a:pt x="0" y="0"/>
                </a:moveTo>
                <a:lnTo>
                  <a:pt x="5048322" y="0"/>
                </a:lnTo>
                <a:lnTo>
                  <a:pt x="5048322" y="5048322"/>
                </a:lnTo>
                <a:lnTo>
                  <a:pt x="0" y="50483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893207" y="135398"/>
            <a:ext cx="990051" cy="996696"/>
          </a:xfrm>
          <a:custGeom>
            <a:avLst/>
            <a:gdLst/>
            <a:ahLst/>
            <a:cxnLst/>
            <a:rect l="l" t="t" r="r" b="b"/>
            <a:pathLst>
              <a:path w="990051" h="996696">
                <a:moveTo>
                  <a:pt x="0" y="0"/>
                </a:moveTo>
                <a:lnTo>
                  <a:pt x="990051" y="0"/>
                </a:lnTo>
                <a:lnTo>
                  <a:pt x="990051" y="996696"/>
                </a:lnTo>
                <a:lnTo>
                  <a:pt x="0" y="996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8996926" y="455358"/>
            <a:ext cx="714772" cy="445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BULK</a:t>
            </a:r>
          </a:p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ITEM!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628068" y="68580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1984248"/>
            <a:ext cx="34972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Xtreem Lock Jaw®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Sour Hard Candy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86044" y="3045723"/>
            <a:ext cx="3497214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#62754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144 pieces per bag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0.1 oz (3g)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bags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$28.00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943943"/>
            <a:ext cx="12344400" cy="871634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8893207" y="135398"/>
            <a:ext cx="990051" cy="996696"/>
          </a:xfrm>
          <a:custGeom>
            <a:avLst/>
            <a:gdLst/>
            <a:ahLst/>
            <a:cxnLst/>
            <a:rect l="l" t="t" r="r" b="b"/>
            <a:pathLst>
              <a:path w="990051" h="996696">
                <a:moveTo>
                  <a:pt x="0" y="0"/>
                </a:moveTo>
                <a:lnTo>
                  <a:pt x="990051" y="0"/>
                </a:lnTo>
                <a:lnTo>
                  <a:pt x="990051" y="996696"/>
                </a:lnTo>
                <a:lnTo>
                  <a:pt x="0" y="9966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258119" y="777240"/>
            <a:ext cx="1174005" cy="1166454"/>
          </a:xfrm>
          <a:custGeom>
            <a:avLst/>
            <a:gdLst/>
            <a:ahLst/>
            <a:cxnLst/>
            <a:rect l="l" t="t" r="r" b="b"/>
            <a:pathLst>
              <a:path w="1174005" h="1166454">
                <a:moveTo>
                  <a:pt x="0" y="0"/>
                </a:moveTo>
                <a:lnTo>
                  <a:pt x="1174005" y="0"/>
                </a:lnTo>
                <a:lnTo>
                  <a:pt x="1174005" y="1166454"/>
                </a:lnTo>
                <a:lnTo>
                  <a:pt x="0" y="11664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356" t="-22055" r="-15868" b="-235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55102" y="1117130"/>
            <a:ext cx="4803035" cy="4803035"/>
          </a:xfrm>
          <a:custGeom>
            <a:avLst/>
            <a:gdLst/>
            <a:ahLst/>
            <a:cxnLst/>
            <a:rect l="l" t="t" r="r" b="b"/>
            <a:pathLst>
              <a:path w="4803035" h="4803035">
                <a:moveTo>
                  <a:pt x="0" y="0"/>
                </a:moveTo>
                <a:lnTo>
                  <a:pt x="4803035" y="0"/>
                </a:lnTo>
                <a:lnTo>
                  <a:pt x="4803035" y="4803035"/>
                </a:lnTo>
                <a:lnTo>
                  <a:pt x="0" y="4803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8996926" y="455358"/>
            <a:ext cx="714772" cy="445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BULK</a:t>
            </a:r>
          </a:p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ITEM!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628068" y="68580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86044" y="1984248"/>
            <a:ext cx="34972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Xtreem Lock Jaw®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Sour Lil Dips Bulk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386044" y="3045723"/>
            <a:ext cx="3497214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#62755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144 pieces per bag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0.31 oz (9g)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bags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$112.32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457201"/>
            <a:ext cx="12344400" cy="82296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92784" y="1001404"/>
            <a:ext cx="287542" cy="292104"/>
          </a:xfrm>
          <a:custGeom>
            <a:avLst/>
            <a:gdLst/>
            <a:ahLst/>
            <a:cxnLst/>
            <a:rect l="l" t="t" r="r" b="b"/>
            <a:pathLst>
              <a:path w="287542" h="292104">
                <a:moveTo>
                  <a:pt x="0" y="0"/>
                </a:moveTo>
                <a:lnTo>
                  <a:pt x="287542" y="0"/>
                </a:lnTo>
                <a:lnTo>
                  <a:pt x="287542" y="292104"/>
                </a:lnTo>
                <a:lnTo>
                  <a:pt x="0" y="2921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5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8180307" y="469407"/>
            <a:ext cx="1174005" cy="1166454"/>
          </a:xfrm>
          <a:custGeom>
            <a:avLst/>
            <a:gdLst/>
            <a:ahLst/>
            <a:cxnLst/>
            <a:rect l="l" t="t" r="r" b="b"/>
            <a:pathLst>
              <a:path w="1174005" h="1166454">
                <a:moveTo>
                  <a:pt x="0" y="0"/>
                </a:moveTo>
                <a:lnTo>
                  <a:pt x="1174005" y="0"/>
                </a:lnTo>
                <a:lnTo>
                  <a:pt x="1174005" y="1166454"/>
                </a:lnTo>
                <a:lnTo>
                  <a:pt x="0" y="11664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356" t="-22055" r="-15868" b="-235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2003720" y="1410024"/>
            <a:ext cx="5297282" cy="5297282"/>
          </a:xfrm>
          <a:custGeom>
            <a:avLst/>
            <a:gdLst/>
            <a:ahLst/>
            <a:cxnLst/>
            <a:rect l="l" t="t" r="r" b="b"/>
            <a:pathLst>
              <a:path w="5297282" h="5297282">
                <a:moveTo>
                  <a:pt x="0" y="0"/>
                </a:moveTo>
                <a:lnTo>
                  <a:pt x="5297282" y="0"/>
                </a:lnTo>
                <a:lnTo>
                  <a:pt x="5297282" y="5297282"/>
                </a:lnTo>
                <a:lnTo>
                  <a:pt x="0" y="52972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436555" y="1635861"/>
            <a:ext cx="2818903" cy="2818903"/>
          </a:xfrm>
          <a:custGeom>
            <a:avLst/>
            <a:gdLst/>
            <a:ahLst/>
            <a:cxnLst/>
            <a:rect l="l" t="t" r="r" b="b"/>
            <a:pathLst>
              <a:path w="2818903" h="2818903">
                <a:moveTo>
                  <a:pt x="0" y="0"/>
                </a:moveTo>
                <a:lnTo>
                  <a:pt x="2818903" y="0"/>
                </a:lnTo>
                <a:lnTo>
                  <a:pt x="2818903" y="2818903"/>
                </a:lnTo>
                <a:lnTo>
                  <a:pt x="0" y="28189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6386044" y="1974723"/>
            <a:ext cx="3596156" cy="644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399" b="1" dirty="0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Dip-N-Lik® Shipper</a:t>
            </a:r>
          </a:p>
          <a:p>
            <a:pPr algn="l">
              <a:lnSpc>
                <a:spcPts val="1820"/>
              </a:lnSpc>
            </a:pPr>
            <a:endParaRPr lang="en-US" sz="2399" b="1" dirty="0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386044" y="2635758"/>
            <a:ext cx="3497214" cy="257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#75042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72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1.6 oz (47g)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Shipper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25.8 x 18 x 9.4"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$74.16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989389" y="6781800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580326" y="1001404"/>
            <a:ext cx="5019108" cy="306345"/>
            <a:chOff x="0" y="0"/>
            <a:chExt cx="6692144" cy="408461"/>
          </a:xfrm>
        </p:grpSpPr>
        <p:sp>
          <p:nvSpPr>
            <p:cNvPr id="30" name="TextBox 30"/>
            <p:cNvSpPr txBox="1"/>
            <p:nvPr/>
          </p:nvSpPr>
          <p:spPr>
            <a:xfrm>
              <a:off x="31844" y="43124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Best Seller &amp; All-Time Favorite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19050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F7C42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Best Seller &amp; All-Time Favorite</a:t>
              </a:r>
            </a:p>
          </p:txBody>
        </p:sp>
      </p:grp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228601"/>
            <a:ext cx="12344400" cy="80010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948611" y="951500"/>
            <a:ext cx="5654672" cy="5654672"/>
          </a:xfrm>
          <a:custGeom>
            <a:avLst/>
            <a:gdLst/>
            <a:ahLst/>
            <a:cxnLst/>
            <a:rect l="l" t="t" r="r" b="b"/>
            <a:pathLst>
              <a:path w="5654672" h="5654672">
                <a:moveTo>
                  <a:pt x="0" y="0"/>
                </a:moveTo>
                <a:lnTo>
                  <a:pt x="5654671" y="0"/>
                </a:lnTo>
                <a:lnTo>
                  <a:pt x="5654671" y="5654672"/>
                </a:lnTo>
                <a:lnTo>
                  <a:pt x="0" y="56546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436555" y="1466723"/>
            <a:ext cx="2530145" cy="2530145"/>
          </a:xfrm>
          <a:custGeom>
            <a:avLst/>
            <a:gdLst/>
            <a:ahLst/>
            <a:cxnLst/>
            <a:rect l="l" t="t" r="r" b="b"/>
            <a:pathLst>
              <a:path w="2530145" h="2530145">
                <a:moveTo>
                  <a:pt x="0" y="0"/>
                </a:moveTo>
                <a:lnTo>
                  <a:pt x="2530145" y="0"/>
                </a:lnTo>
                <a:lnTo>
                  <a:pt x="2530145" y="2530145"/>
                </a:lnTo>
                <a:lnTo>
                  <a:pt x="0" y="25301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111616" y="3340100"/>
            <a:ext cx="2518035" cy="2518035"/>
          </a:xfrm>
          <a:custGeom>
            <a:avLst/>
            <a:gdLst/>
            <a:ahLst/>
            <a:cxnLst/>
            <a:rect l="l" t="t" r="r" b="b"/>
            <a:pathLst>
              <a:path w="2518035" h="2518035">
                <a:moveTo>
                  <a:pt x="0" y="0"/>
                </a:moveTo>
                <a:lnTo>
                  <a:pt x="2518035" y="0"/>
                </a:lnTo>
                <a:lnTo>
                  <a:pt x="2518035" y="2518035"/>
                </a:lnTo>
                <a:lnTo>
                  <a:pt x="0" y="25180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6386044" y="1984248"/>
            <a:ext cx="3167014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9"/>
              </a:lnSpc>
            </a:pPr>
            <a:r>
              <a:rPr lang="en-US" sz="22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Spray &amp; Squeeze Shipper</a:t>
            </a:r>
          </a:p>
          <a:p>
            <a:pPr algn="l">
              <a:lnSpc>
                <a:spcPts val="1820"/>
              </a:lnSpc>
            </a:pPr>
            <a:endParaRPr lang="en-US" sz="22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386044" y="3189478"/>
            <a:ext cx="3167014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#75027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72 per display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Shipper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20.25 x 17.75 x 6.75"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$74.16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89389" y="6858000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304801"/>
            <a:ext cx="12344400" cy="80772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36555" y="633365"/>
            <a:ext cx="5450735" cy="5450735"/>
          </a:xfrm>
          <a:custGeom>
            <a:avLst/>
            <a:gdLst/>
            <a:ahLst/>
            <a:cxnLst/>
            <a:rect l="l" t="t" r="r" b="b"/>
            <a:pathLst>
              <a:path w="5450735" h="5450735">
                <a:moveTo>
                  <a:pt x="0" y="0"/>
                </a:moveTo>
                <a:lnTo>
                  <a:pt x="5450735" y="0"/>
                </a:lnTo>
                <a:lnTo>
                  <a:pt x="5450735" y="5450735"/>
                </a:lnTo>
                <a:lnTo>
                  <a:pt x="0" y="54507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211277" y="777240"/>
            <a:ext cx="1457354" cy="1235583"/>
          </a:xfrm>
          <a:custGeom>
            <a:avLst/>
            <a:gdLst/>
            <a:ahLst/>
            <a:cxnLst/>
            <a:rect l="l" t="t" r="r" b="b"/>
            <a:pathLst>
              <a:path w="1457354" h="1235583">
                <a:moveTo>
                  <a:pt x="0" y="0"/>
                </a:moveTo>
                <a:lnTo>
                  <a:pt x="1457354" y="0"/>
                </a:lnTo>
                <a:lnTo>
                  <a:pt x="1457354" y="1235583"/>
                </a:lnTo>
                <a:lnTo>
                  <a:pt x="0" y="12355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292784" y="1001404"/>
            <a:ext cx="287542" cy="292104"/>
          </a:xfrm>
          <a:custGeom>
            <a:avLst/>
            <a:gdLst/>
            <a:ahLst/>
            <a:cxnLst/>
            <a:rect l="l" t="t" r="r" b="b"/>
            <a:pathLst>
              <a:path w="287542" h="292104">
                <a:moveTo>
                  <a:pt x="0" y="0"/>
                </a:moveTo>
                <a:lnTo>
                  <a:pt x="287542" y="0"/>
                </a:lnTo>
                <a:lnTo>
                  <a:pt x="287542" y="292104"/>
                </a:lnTo>
                <a:lnTo>
                  <a:pt x="0" y="2921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5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-421759" y="1498259"/>
            <a:ext cx="5177710" cy="5177710"/>
          </a:xfrm>
          <a:custGeom>
            <a:avLst/>
            <a:gdLst/>
            <a:ahLst/>
            <a:cxnLst/>
            <a:rect l="l" t="t" r="r" b="b"/>
            <a:pathLst>
              <a:path w="5177710" h="5177710">
                <a:moveTo>
                  <a:pt x="0" y="0"/>
                </a:moveTo>
                <a:lnTo>
                  <a:pt x="5177710" y="0"/>
                </a:lnTo>
                <a:lnTo>
                  <a:pt x="5177710" y="5177710"/>
                </a:lnTo>
                <a:lnTo>
                  <a:pt x="0" y="5177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3628068" y="69342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86044" y="1984248"/>
            <a:ext cx="3306714" cy="74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9"/>
              </a:lnSpc>
            </a:pPr>
            <a:r>
              <a:rPr lang="en-US" sz="22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Mr. Squeezy Pop® </a:t>
            </a:r>
          </a:p>
          <a:p>
            <a:pPr algn="l">
              <a:lnSpc>
                <a:spcPts val="2989"/>
              </a:lnSpc>
            </a:pPr>
            <a:r>
              <a:rPr lang="en-US" sz="22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Squeeze-N-Lik® Shipper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386044" y="304215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#50004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1.97 oz (56g) of candy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72 per display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Shipper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20.5 x 17.75 x 8"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$80.64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580326" y="1001404"/>
            <a:ext cx="5019108" cy="306345"/>
            <a:chOff x="0" y="0"/>
            <a:chExt cx="6692144" cy="408461"/>
          </a:xfrm>
        </p:grpSpPr>
        <p:sp>
          <p:nvSpPr>
            <p:cNvPr id="29" name="TextBox 29"/>
            <p:cNvSpPr txBox="1"/>
            <p:nvPr/>
          </p:nvSpPr>
          <p:spPr>
            <a:xfrm>
              <a:off x="31844" y="43124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Fan Favorite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19050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F7C42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Fan Favorite</a:t>
              </a:r>
            </a:p>
          </p:txBody>
        </p:sp>
      </p:grp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152399"/>
            <a:ext cx="12344400" cy="76200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128784" y="810393"/>
            <a:ext cx="3267825" cy="3267825"/>
          </a:xfrm>
          <a:custGeom>
            <a:avLst/>
            <a:gdLst/>
            <a:ahLst/>
            <a:cxnLst/>
            <a:rect l="l" t="t" r="r" b="b"/>
            <a:pathLst>
              <a:path w="3267825" h="3267825">
                <a:moveTo>
                  <a:pt x="0" y="0"/>
                </a:moveTo>
                <a:lnTo>
                  <a:pt x="3267825" y="0"/>
                </a:lnTo>
                <a:lnTo>
                  <a:pt x="3267825" y="3267825"/>
                </a:lnTo>
                <a:lnTo>
                  <a:pt x="0" y="32678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18721" y="3507051"/>
            <a:ext cx="2652283" cy="2652283"/>
          </a:xfrm>
          <a:custGeom>
            <a:avLst/>
            <a:gdLst/>
            <a:ahLst/>
            <a:cxnLst/>
            <a:rect l="l" t="t" r="r" b="b"/>
            <a:pathLst>
              <a:path w="2652283" h="2652283">
                <a:moveTo>
                  <a:pt x="0" y="0"/>
                </a:moveTo>
                <a:lnTo>
                  <a:pt x="2652283" y="0"/>
                </a:lnTo>
                <a:lnTo>
                  <a:pt x="2652283" y="2652282"/>
                </a:lnTo>
                <a:lnTo>
                  <a:pt x="0" y="2652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2319098" y="810393"/>
            <a:ext cx="4843770" cy="5723625"/>
          </a:xfrm>
          <a:custGeom>
            <a:avLst/>
            <a:gdLst/>
            <a:ahLst/>
            <a:cxnLst/>
            <a:rect l="l" t="t" r="r" b="b"/>
            <a:pathLst>
              <a:path w="4843770" h="5723625">
                <a:moveTo>
                  <a:pt x="0" y="0"/>
                </a:moveTo>
                <a:lnTo>
                  <a:pt x="4843771" y="0"/>
                </a:lnTo>
                <a:lnTo>
                  <a:pt x="4843771" y="5723625"/>
                </a:lnTo>
                <a:lnTo>
                  <a:pt x="0" y="57236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082" r="-90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3628068" y="70104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1993773"/>
            <a:ext cx="3306714" cy="88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9"/>
              </a:lnSpc>
            </a:pPr>
            <a:r>
              <a:rPr lang="en-US" sz="17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Popcifier® Dip-N-Lik® &amp;</a:t>
            </a:r>
          </a:p>
          <a:p>
            <a:pPr algn="l">
              <a:lnSpc>
                <a:spcPts val="2339"/>
              </a:lnSpc>
            </a:pPr>
            <a:r>
              <a:rPr lang="en-US" sz="17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Candy Ice Cream Twist-N-Lik® Shipper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86044" y="3042158"/>
            <a:ext cx="3497214" cy="257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#75018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72 per display</a:t>
            </a:r>
          </a:p>
          <a:p>
            <a:pPr algn="l">
              <a:lnSpc>
                <a:spcPts val="2070"/>
              </a:lnSpc>
            </a:pPr>
            <a:endParaRPr lang="en-US" sz="18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Shipper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20.25 x 18 x 7"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$72.00</a:t>
            </a:r>
          </a:p>
        </p:txBody>
      </p:sp>
      <p:sp>
        <p:nvSpPr>
          <p:cNvPr id="27" name="Freeform 27"/>
          <p:cNvSpPr/>
          <p:nvPr/>
        </p:nvSpPr>
        <p:spPr>
          <a:xfrm>
            <a:off x="6258119" y="777240"/>
            <a:ext cx="1174005" cy="1166454"/>
          </a:xfrm>
          <a:custGeom>
            <a:avLst/>
            <a:gdLst/>
            <a:ahLst/>
            <a:cxnLst/>
            <a:rect l="l" t="t" r="r" b="b"/>
            <a:pathLst>
              <a:path w="1174005" h="1166454">
                <a:moveTo>
                  <a:pt x="0" y="0"/>
                </a:moveTo>
                <a:lnTo>
                  <a:pt x="1174005" y="0"/>
                </a:lnTo>
                <a:lnTo>
                  <a:pt x="1174005" y="1166454"/>
                </a:lnTo>
                <a:lnTo>
                  <a:pt x="0" y="1166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356" t="-22055" r="-15868" b="-235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7516361" y="837427"/>
            <a:ext cx="1046080" cy="1046080"/>
          </a:xfrm>
          <a:custGeom>
            <a:avLst/>
            <a:gdLst/>
            <a:ahLst/>
            <a:cxnLst/>
            <a:rect l="l" t="t" r="r" b="b"/>
            <a:pathLst>
              <a:path w="1046080" h="1046080">
                <a:moveTo>
                  <a:pt x="0" y="0"/>
                </a:moveTo>
                <a:lnTo>
                  <a:pt x="1046080" y="0"/>
                </a:lnTo>
                <a:lnTo>
                  <a:pt x="1046080" y="1046080"/>
                </a:lnTo>
                <a:lnTo>
                  <a:pt x="0" y="10460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228601"/>
            <a:ext cx="12344400" cy="80010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628068" y="69342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386044" y="1993773"/>
            <a:ext cx="3306714" cy="58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9"/>
              </a:lnSpc>
            </a:pPr>
            <a:r>
              <a:rPr lang="en-US" sz="17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Dip-N-Lik® &amp;</a:t>
            </a:r>
          </a:p>
          <a:p>
            <a:pPr algn="l">
              <a:lnSpc>
                <a:spcPts val="2339"/>
              </a:lnSpc>
            </a:pPr>
            <a:r>
              <a:rPr lang="en-US" sz="17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Squeeze Holiday Shipper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86044" y="3042158"/>
            <a:ext cx="3497214" cy="257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#75085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72 per display</a:t>
            </a:r>
          </a:p>
          <a:p>
            <a:pPr algn="l">
              <a:lnSpc>
                <a:spcPts val="2070"/>
              </a:lnSpc>
            </a:pPr>
            <a:endParaRPr lang="en-US" sz="18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Shipper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20.25 x 19 x 8"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$74.16</a:t>
            </a:r>
          </a:p>
        </p:txBody>
      </p:sp>
      <p:sp>
        <p:nvSpPr>
          <p:cNvPr id="24" name="Freeform 24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868160" y="432127"/>
            <a:ext cx="2322080" cy="5841711"/>
          </a:xfrm>
          <a:custGeom>
            <a:avLst/>
            <a:gdLst/>
            <a:ahLst/>
            <a:cxnLst/>
            <a:rect l="l" t="t" r="r" b="b"/>
            <a:pathLst>
              <a:path w="2322080" h="5841711">
                <a:moveTo>
                  <a:pt x="0" y="0"/>
                </a:moveTo>
                <a:lnTo>
                  <a:pt x="2322080" y="0"/>
                </a:lnTo>
                <a:lnTo>
                  <a:pt x="2322080" y="5841711"/>
                </a:lnTo>
                <a:lnTo>
                  <a:pt x="0" y="58417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928397" y="826265"/>
            <a:ext cx="2235123" cy="2235123"/>
            <a:chOff x="0" y="0"/>
            <a:chExt cx="6975028" cy="6975028"/>
          </a:xfrm>
        </p:grpSpPr>
        <p:sp>
          <p:nvSpPr>
            <p:cNvPr id="27" name="Freeform 27" descr="A couple of tubes of candy  Description automatically generated"/>
            <p:cNvSpPr/>
            <p:nvPr/>
          </p:nvSpPr>
          <p:spPr>
            <a:xfrm>
              <a:off x="0" y="0"/>
              <a:ext cx="6974967" cy="6974967"/>
            </a:xfrm>
            <a:custGeom>
              <a:avLst/>
              <a:gdLst/>
              <a:ahLst/>
              <a:cxnLst/>
              <a:rect l="l" t="t" r="r" b="b"/>
              <a:pathLst>
                <a:path w="6974967" h="6974967">
                  <a:moveTo>
                    <a:pt x="0" y="0"/>
                  </a:moveTo>
                  <a:lnTo>
                    <a:pt x="6974967" y="0"/>
                  </a:lnTo>
                  <a:lnTo>
                    <a:pt x="6974967" y="6974967"/>
                  </a:lnTo>
                  <a:lnTo>
                    <a:pt x="0" y="6974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928397" y="3352982"/>
            <a:ext cx="2405667" cy="2459538"/>
            <a:chOff x="0" y="0"/>
            <a:chExt cx="4940644" cy="5051282"/>
          </a:xfrm>
        </p:grpSpPr>
        <p:sp>
          <p:nvSpPr>
            <p:cNvPr id="29" name="Freeform 29" descr="A group of ice cream containers  Description automatically generated"/>
            <p:cNvSpPr/>
            <p:nvPr/>
          </p:nvSpPr>
          <p:spPr>
            <a:xfrm>
              <a:off x="0" y="0"/>
              <a:ext cx="4940681" cy="5051298"/>
            </a:xfrm>
            <a:custGeom>
              <a:avLst/>
              <a:gdLst/>
              <a:ahLst/>
              <a:cxnLst/>
              <a:rect l="l" t="t" r="r" b="b"/>
              <a:pathLst>
                <a:path w="4940681" h="5051298">
                  <a:moveTo>
                    <a:pt x="0" y="0"/>
                  </a:moveTo>
                  <a:lnTo>
                    <a:pt x="4940681" y="0"/>
                  </a:lnTo>
                  <a:lnTo>
                    <a:pt x="4940681" y="5051298"/>
                  </a:lnTo>
                  <a:lnTo>
                    <a:pt x="0" y="5051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19" r="-11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152401"/>
            <a:ext cx="12344400" cy="79248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628068" y="69342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386044" y="1993773"/>
            <a:ext cx="3306714" cy="58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9"/>
              </a:lnSpc>
            </a:pPr>
            <a:r>
              <a:rPr lang="en-US" sz="17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Dip-N-Lik® &amp;</a:t>
            </a:r>
          </a:p>
          <a:p>
            <a:pPr algn="l">
              <a:lnSpc>
                <a:spcPts val="2339"/>
              </a:lnSpc>
            </a:pPr>
            <a:r>
              <a:rPr lang="en-US" sz="17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Squeeze Shipper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86044" y="3042158"/>
            <a:ext cx="3497214" cy="257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#75086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72 per display</a:t>
            </a:r>
          </a:p>
          <a:p>
            <a:pPr algn="l">
              <a:lnSpc>
                <a:spcPts val="2070"/>
              </a:lnSpc>
            </a:pPr>
            <a:endParaRPr lang="en-US" sz="18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Shipper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20.25 x 19 x 8"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$74.16</a:t>
            </a:r>
          </a:p>
        </p:txBody>
      </p:sp>
      <p:sp>
        <p:nvSpPr>
          <p:cNvPr id="24" name="Freeform 24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928397" y="826265"/>
            <a:ext cx="2235123" cy="2235123"/>
            <a:chOff x="0" y="0"/>
            <a:chExt cx="6975028" cy="6975028"/>
          </a:xfrm>
        </p:grpSpPr>
        <p:sp>
          <p:nvSpPr>
            <p:cNvPr id="26" name="Freeform 26" descr="A couple of tubes of candy  Description automatically generated"/>
            <p:cNvSpPr/>
            <p:nvPr/>
          </p:nvSpPr>
          <p:spPr>
            <a:xfrm>
              <a:off x="0" y="0"/>
              <a:ext cx="6974967" cy="6974967"/>
            </a:xfrm>
            <a:custGeom>
              <a:avLst/>
              <a:gdLst/>
              <a:ahLst/>
              <a:cxnLst/>
              <a:rect l="l" t="t" r="r" b="b"/>
              <a:pathLst>
                <a:path w="6974967" h="6974967">
                  <a:moveTo>
                    <a:pt x="0" y="0"/>
                  </a:moveTo>
                  <a:lnTo>
                    <a:pt x="6974967" y="0"/>
                  </a:lnTo>
                  <a:lnTo>
                    <a:pt x="6974967" y="6974967"/>
                  </a:lnTo>
                  <a:lnTo>
                    <a:pt x="0" y="6974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928397" y="3352982"/>
            <a:ext cx="2405667" cy="2459538"/>
            <a:chOff x="0" y="0"/>
            <a:chExt cx="4940644" cy="5051282"/>
          </a:xfrm>
        </p:grpSpPr>
        <p:sp>
          <p:nvSpPr>
            <p:cNvPr id="28" name="Freeform 28" descr="A group of ice cream containers  Description automatically generated"/>
            <p:cNvSpPr/>
            <p:nvPr/>
          </p:nvSpPr>
          <p:spPr>
            <a:xfrm>
              <a:off x="0" y="0"/>
              <a:ext cx="4940681" cy="5051298"/>
            </a:xfrm>
            <a:custGeom>
              <a:avLst/>
              <a:gdLst/>
              <a:ahLst/>
              <a:cxnLst/>
              <a:rect l="l" t="t" r="r" b="b"/>
              <a:pathLst>
                <a:path w="4940681" h="5051298">
                  <a:moveTo>
                    <a:pt x="0" y="0"/>
                  </a:moveTo>
                  <a:lnTo>
                    <a:pt x="4940681" y="0"/>
                  </a:lnTo>
                  <a:lnTo>
                    <a:pt x="4940681" y="5051298"/>
                  </a:lnTo>
                  <a:lnTo>
                    <a:pt x="0" y="5051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19" r="-11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/>
          <p:cNvSpPr/>
          <p:nvPr/>
        </p:nvSpPr>
        <p:spPr>
          <a:xfrm>
            <a:off x="3697993" y="777240"/>
            <a:ext cx="2324121" cy="5342808"/>
          </a:xfrm>
          <a:custGeom>
            <a:avLst/>
            <a:gdLst/>
            <a:ahLst/>
            <a:cxnLst/>
            <a:rect l="l" t="t" r="r" b="b"/>
            <a:pathLst>
              <a:path w="2324121" h="5342808">
                <a:moveTo>
                  <a:pt x="0" y="0"/>
                </a:moveTo>
                <a:lnTo>
                  <a:pt x="2324122" y="0"/>
                </a:lnTo>
                <a:lnTo>
                  <a:pt x="2324122" y="5342808"/>
                </a:lnTo>
                <a:lnTo>
                  <a:pt x="0" y="53428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219200" y="0"/>
            <a:ext cx="11658600" cy="7772400"/>
          </a:xfrm>
          <a:custGeom>
            <a:avLst/>
            <a:gdLst/>
            <a:ahLst/>
            <a:cxnLst/>
            <a:rect l="l" t="t" r="r" b="b"/>
            <a:pathLst>
              <a:path w="15151542" h="8859700">
                <a:moveTo>
                  <a:pt x="0" y="0"/>
                </a:moveTo>
                <a:lnTo>
                  <a:pt x="15151543" y="0"/>
                </a:lnTo>
                <a:lnTo>
                  <a:pt x="15151543" y="8859700"/>
                </a:lnTo>
                <a:lnTo>
                  <a:pt x="0" y="8859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734" b="-157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342108" y="2741572"/>
            <a:ext cx="4535984" cy="11446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60"/>
              </a:lnSpc>
            </a:pPr>
            <a:r>
              <a:rPr lang="en-US" sz="6685" b="1" spc="-160" dirty="0">
                <a:solidFill>
                  <a:srgbClr val="FFFFFF"/>
                </a:solidFill>
                <a:latin typeface="RooneySans Heavy"/>
                <a:ea typeface="RooneySans Heavy"/>
                <a:cs typeface="RooneySans Heavy"/>
                <a:sym typeface="RooneySans Heavy"/>
              </a:rPr>
              <a:t>Thank You!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57400" y="3838575"/>
            <a:ext cx="5339804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FCEE1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kokos.com | 800.638.6000 | info@kokos.com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838201"/>
            <a:ext cx="12344400" cy="86106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8892450" y="134636"/>
            <a:ext cx="990808" cy="997458"/>
            <a:chOff x="0" y="0"/>
            <a:chExt cx="1321077" cy="132994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21077" cy="1329944"/>
            </a:xfrm>
            <a:custGeom>
              <a:avLst/>
              <a:gdLst/>
              <a:ahLst/>
              <a:cxnLst/>
              <a:rect l="l" t="t" r="r" b="b"/>
              <a:pathLst>
                <a:path w="1321077" h="1329944">
                  <a:moveTo>
                    <a:pt x="0" y="0"/>
                  </a:moveTo>
                  <a:lnTo>
                    <a:pt x="1321077" y="0"/>
                  </a:lnTo>
                  <a:lnTo>
                    <a:pt x="1321077" y="1329944"/>
                  </a:lnTo>
                  <a:lnTo>
                    <a:pt x="0" y="1329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10915" y="381336"/>
              <a:ext cx="835684" cy="5828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33"/>
                </a:lnSpc>
              </a:pPr>
              <a:r>
                <a:rPr lang="en-US" sz="1805" b="1" spc="-18" dirty="0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NEW</a:t>
              </a:r>
            </a:p>
            <a:p>
              <a:pPr algn="ctr">
                <a:lnSpc>
                  <a:spcPts val="1733"/>
                </a:lnSpc>
              </a:pPr>
              <a:r>
                <a:rPr lang="en-US" sz="1805" b="1" spc="-18" dirty="0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ITEM!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2989389" y="1132094"/>
            <a:ext cx="3045049" cy="3045049"/>
          </a:xfrm>
          <a:custGeom>
            <a:avLst/>
            <a:gdLst/>
            <a:ahLst/>
            <a:cxnLst/>
            <a:rect l="l" t="t" r="r" b="b"/>
            <a:pathLst>
              <a:path w="3045049" h="3045049">
                <a:moveTo>
                  <a:pt x="0" y="0"/>
                </a:moveTo>
                <a:lnTo>
                  <a:pt x="3045050" y="0"/>
                </a:lnTo>
                <a:lnTo>
                  <a:pt x="3045050" y="3045049"/>
                </a:lnTo>
                <a:lnTo>
                  <a:pt x="0" y="30450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-279601" y="825034"/>
            <a:ext cx="5989370" cy="5989370"/>
          </a:xfrm>
          <a:custGeom>
            <a:avLst/>
            <a:gdLst/>
            <a:ahLst/>
            <a:cxnLst/>
            <a:rect l="l" t="t" r="r" b="b"/>
            <a:pathLst>
              <a:path w="5989370" h="5989370">
                <a:moveTo>
                  <a:pt x="0" y="0"/>
                </a:moveTo>
                <a:lnTo>
                  <a:pt x="5989370" y="0"/>
                </a:lnTo>
                <a:lnTo>
                  <a:pt x="5989370" y="5989371"/>
                </a:lnTo>
                <a:lnTo>
                  <a:pt x="0" y="59893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6386044" y="1984248"/>
            <a:ext cx="34972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Bear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Ring Lollipop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386044" y="297636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#62820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30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0.42 oz (12g)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6.7 x 10.6 x 4.9"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$0.36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89389" y="6804018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228601"/>
            <a:ext cx="12344400" cy="80010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95944" y="673847"/>
            <a:ext cx="5374305" cy="5374305"/>
          </a:xfrm>
          <a:custGeom>
            <a:avLst/>
            <a:gdLst/>
            <a:ahLst/>
            <a:cxnLst/>
            <a:rect l="l" t="t" r="r" b="b"/>
            <a:pathLst>
              <a:path w="5374305" h="5374305">
                <a:moveTo>
                  <a:pt x="0" y="0"/>
                </a:moveTo>
                <a:lnTo>
                  <a:pt x="5374305" y="0"/>
                </a:lnTo>
                <a:lnTo>
                  <a:pt x="5374305" y="5374305"/>
                </a:lnTo>
                <a:lnTo>
                  <a:pt x="0" y="53743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386044" y="1984248"/>
            <a:ext cx="3497214" cy="64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Chews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386044" y="263575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#62690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1.76 oz (50g)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5.75 x 7.75 x 4.5"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$0.95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012771" y="6846390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228601"/>
            <a:ext cx="12344400" cy="80010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36555" y="1257837"/>
            <a:ext cx="5415709" cy="5415709"/>
          </a:xfrm>
          <a:custGeom>
            <a:avLst/>
            <a:gdLst/>
            <a:ahLst/>
            <a:cxnLst/>
            <a:rect l="l" t="t" r="r" b="b"/>
            <a:pathLst>
              <a:path w="5415709" h="5415709">
                <a:moveTo>
                  <a:pt x="0" y="0"/>
                </a:moveTo>
                <a:lnTo>
                  <a:pt x="5415710" y="0"/>
                </a:lnTo>
                <a:lnTo>
                  <a:pt x="5415710" y="5415709"/>
                </a:lnTo>
                <a:lnTo>
                  <a:pt x="0" y="54157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386044" y="1984248"/>
            <a:ext cx="34972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Dips 3-Pack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Candy Powder/Sticks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386044" y="3045333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#62740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18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1.41 oz (40g)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6.3 x 9.45 x 4.34"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$0.64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014693" y="6859289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  <p:sp>
        <p:nvSpPr>
          <p:cNvPr id="26" name="Freeform 26"/>
          <p:cNvSpPr/>
          <p:nvPr/>
        </p:nvSpPr>
        <p:spPr>
          <a:xfrm>
            <a:off x="8180307" y="777240"/>
            <a:ext cx="1019355" cy="1012799"/>
          </a:xfrm>
          <a:custGeom>
            <a:avLst/>
            <a:gdLst/>
            <a:ahLst/>
            <a:cxnLst/>
            <a:rect l="l" t="t" r="r" b="b"/>
            <a:pathLst>
              <a:path w="1019355" h="1012799">
                <a:moveTo>
                  <a:pt x="0" y="0"/>
                </a:moveTo>
                <a:lnTo>
                  <a:pt x="1019355" y="0"/>
                </a:lnTo>
                <a:lnTo>
                  <a:pt x="1019355" y="1012799"/>
                </a:lnTo>
                <a:lnTo>
                  <a:pt x="0" y="10127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356" t="-22055" r="-15868" b="-2357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152401"/>
            <a:ext cx="12344400" cy="79248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67931" y="1408482"/>
            <a:ext cx="4041035" cy="5082435"/>
          </a:xfrm>
          <a:custGeom>
            <a:avLst/>
            <a:gdLst/>
            <a:ahLst/>
            <a:cxnLst/>
            <a:rect l="l" t="t" r="r" b="b"/>
            <a:pathLst>
              <a:path w="4041035" h="5082435">
                <a:moveTo>
                  <a:pt x="0" y="0"/>
                </a:moveTo>
                <a:lnTo>
                  <a:pt x="4041035" y="0"/>
                </a:lnTo>
                <a:lnTo>
                  <a:pt x="4041035" y="5082436"/>
                </a:lnTo>
                <a:lnTo>
                  <a:pt x="0" y="5082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49" r="-267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989389" y="1052634"/>
            <a:ext cx="3075835" cy="3075835"/>
          </a:xfrm>
          <a:custGeom>
            <a:avLst/>
            <a:gdLst/>
            <a:ahLst/>
            <a:cxnLst/>
            <a:rect l="l" t="t" r="r" b="b"/>
            <a:pathLst>
              <a:path w="3075835" h="3075835">
                <a:moveTo>
                  <a:pt x="0" y="0"/>
                </a:moveTo>
                <a:lnTo>
                  <a:pt x="3075835" y="0"/>
                </a:lnTo>
                <a:lnTo>
                  <a:pt x="3075835" y="3075835"/>
                </a:lnTo>
                <a:lnTo>
                  <a:pt x="0" y="30758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6386044" y="1984248"/>
            <a:ext cx="31670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Double Squeeze Candy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386044" y="3045333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#62622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2.82 oz (80g)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6.02 x 8 x 5.04"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$1.51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66014" y="6845437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152402"/>
            <a:ext cx="12420600" cy="7924802"/>
            <a:chOff x="0" y="-115237"/>
            <a:chExt cx="18115220" cy="11984554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-115237"/>
              <a:ext cx="18115220" cy="11095550"/>
              <a:chOff x="0" y="-9975"/>
              <a:chExt cx="1568068" cy="96044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-9975"/>
                <a:ext cx="1568068" cy="960440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36555" y="1208315"/>
            <a:ext cx="4711772" cy="4711772"/>
          </a:xfrm>
          <a:custGeom>
            <a:avLst/>
            <a:gdLst/>
            <a:ahLst/>
            <a:cxnLst/>
            <a:rect l="l" t="t" r="r" b="b"/>
            <a:pathLst>
              <a:path w="4711772" h="4711772">
                <a:moveTo>
                  <a:pt x="0" y="0"/>
                </a:moveTo>
                <a:lnTo>
                  <a:pt x="4711772" y="0"/>
                </a:lnTo>
                <a:lnTo>
                  <a:pt x="4711772" y="4711772"/>
                </a:lnTo>
                <a:lnTo>
                  <a:pt x="0" y="471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1665281" y="2069973"/>
            <a:ext cx="5381292" cy="5552013"/>
            <a:chOff x="0" y="0"/>
            <a:chExt cx="7175056" cy="7402684"/>
          </a:xfrm>
        </p:grpSpPr>
        <p:sp>
          <p:nvSpPr>
            <p:cNvPr id="24" name="Freeform 24"/>
            <p:cNvSpPr/>
            <p:nvPr/>
          </p:nvSpPr>
          <p:spPr>
            <a:xfrm>
              <a:off x="0" y="3110972"/>
              <a:ext cx="4291712" cy="4291712"/>
            </a:xfrm>
            <a:custGeom>
              <a:avLst/>
              <a:gdLst/>
              <a:ahLst/>
              <a:cxnLst/>
              <a:rect l="l" t="t" r="r" b="b"/>
              <a:pathLst>
                <a:path w="4291712" h="4291712">
                  <a:moveTo>
                    <a:pt x="0" y="0"/>
                  </a:moveTo>
                  <a:lnTo>
                    <a:pt x="4291712" y="0"/>
                  </a:lnTo>
                  <a:lnTo>
                    <a:pt x="4291712" y="4291712"/>
                  </a:lnTo>
                  <a:lnTo>
                    <a:pt x="0" y="4291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217066" y="2594978"/>
              <a:ext cx="4291712" cy="4291712"/>
            </a:xfrm>
            <a:custGeom>
              <a:avLst/>
              <a:gdLst/>
              <a:ahLst/>
              <a:cxnLst/>
              <a:rect l="l" t="t" r="r" b="b"/>
              <a:pathLst>
                <a:path w="4291712" h="4291712">
                  <a:moveTo>
                    <a:pt x="0" y="0"/>
                  </a:moveTo>
                  <a:lnTo>
                    <a:pt x="4291712" y="0"/>
                  </a:lnTo>
                  <a:lnTo>
                    <a:pt x="4291712" y="4291712"/>
                  </a:lnTo>
                  <a:lnTo>
                    <a:pt x="0" y="4291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2740279" y="0"/>
              <a:ext cx="4291712" cy="4291712"/>
            </a:xfrm>
            <a:custGeom>
              <a:avLst/>
              <a:gdLst/>
              <a:ahLst/>
              <a:cxnLst/>
              <a:rect l="l" t="t" r="r" b="b"/>
              <a:pathLst>
                <a:path w="4291712" h="4291712">
                  <a:moveTo>
                    <a:pt x="0" y="0"/>
                  </a:moveTo>
                  <a:lnTo>
                    <a:pt x="4291712" y="0"/>
                  </a:lnTo>
                  <a:lnTo>
                    <a:pt x="4291712" y="4291712"/>
                  </a:lnTo>
                  <a:lnTo>
                    <a:pt x="0" y="4291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2883344" y="2272195"/>
              <a:ext cx="4291712" cy="4291712"/>
            </a:xfrm>
            <a:custGeom>
              <a:avLst/>
              <a:gdLst/>
              <a:ahLst/>
              <a:cxnLst/>
              <a:rect l="l" t="t" r="r" b="b"/>
              <a:pathLst>
                <a:path w="4291712" h="4291712">
                  <a:moveTo>
                    <a:pt x="0" y="0"/>
                  </a:moveTo>
                  <a:lnTo>
                    <a:pt x="4291712" y="0"/>
                  </a:lnTo>
                  <a:lnTo>
                    <a:pt x="4291712" y="4291713"/>
                  </a:lnTo>
                  <a:lnTo>
                    <a:pt x="0" y="4291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5209356">
              <a:off x="3481618" y="4582648"/>
              <a:ext cx="1785017" cy="1789491"/>
            </a:xfrm>
            <a:custGeom>
              <a:avLst/>
              <a:gdLst/>
              <a:ahLst/>
              <a:cxnLst/>
              <a:rect l="l" t="t" r="r" b="b"/>
              <a:pathLst>
                <a:path w="1785017" h="1789491">
                  <a:moveTo>
                    <a:pt x="0" y="0"/>
                  </a:moveTo>
                  <a:lnTo>
                    <a:pt x="1785017" y="0"/>
                  </a:lnTo>
                  <a:lnTo>
                    <a:pt x="1785017" y="1789491"/>
                  </a:lnTo>
                  <a:lnTo>
                    <a:pt x="0" y="1789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3600527" y="2462270"/>
              <a:ext cx="1547200" cy="1547200"/>
            </a:xfrm>
            <a:custGeom>
              <a:avLst/>
              <a:gdLst/>
              <a:ahLst/>
              <a:cxnLst/>
              <a:rect l="l" t="t" r="r" b="b"/>
              <a:pathLst>
                <a:path w="1547200" h="1547200">
                  <a:moveTo>
                    <a:pt x="0" y="0"/>
                  </a:moveTo>
                  <a:lnTo>
                    <a:pt x="1547200" y="0"/>
                  </a:lnTo>
                  <a:lnTo>
                    <a:pt x="1547200" y="1547200"/>
                  </a:lnTo>
                  <a:lnTo>
                    <a:pt x="0" y="1547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6386044" y="1984248"/>
            <a:ext cx="31670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Freeze Dried Candy Chews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6386044" y="3045333"/>
            <a:ext cx="3497214" cy="257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#62786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3.0 oz (85g)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Peg Bag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5 x 2 x 6"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$3.95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982248" y="6855375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152401"/>
            <a:ext cx="12344400" cy="79248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320450" y="1296752"/>
            <a:ext cx="3431931" cy="5337879"/>
          </a:xfrm>
          <a:custGeom>
            <a:avLst/>
            <a:gdLst/>
            <a:ahLst/>
            <a:cxnLst/>
            <a:rect l="l" t="t" r="r" b="b"/>
            <a:pathLst>
              <a:path w="3431931" h="5337879">
                <a:moveTo>
                  <a:pt x="0" y="0"/>
                </a:moveTo>
                <a:lnTo>
                  <a:pt x="3431931" y="0"/>
                </a:lnTo>
                <a:lnTo>
                  <a:pt x="3431931" y="5337879"/>
                </a:lnTo>
                <a:lnTo>
                  <a:pt x="0" y="5337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555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519454" y="951500"/>
            <a:ext cx="2765342" cy="4732389"/>
          </a:xfrm>
          <a:custGeom>
            <a:avLst/>
            <a:gdLst/>
            <a:ahLst/>
            <a:cxnLst/>
            <a:rect l="l" t="t" r="r" b="b"/>
            <a:pathLst>
              <a:path w="2765342" h="4732389">
                <a:moveTo>
                  <a:pt x="0" y="0"/>
                </a:moveTo>
                <a:lnTo>
                  <a:pt x="2765342" y="0"/>
                </a:lnTo>
                <a:lnTo>
                  <a:pt x="2765342" y="4732389"/>
                </a:lnTo>
                <a:lnTo>
                  <a:pt x="0" y="47323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0072" r="-310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6386044" y="1984248"/>
            <a:ext cx="31670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Giant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Candy Spray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386044" y="3045333"/>
            <a:ext cx="31670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#62590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3.72 fl oz (110mL)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5.13 x 6.44 x 8.44"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$1.51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89385" y="6863759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228601"/>
            <a:ext cx="12344400" cy="80010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893875" y="700230"/>
            <a:ext cx="3123448" cy="3123448"/>
          </a:xfrm>
          <a:custGeom>
            <a:avLst/>
            <a:gdLst/>
            <a:ahLst/>
            <a:cxnLst/>
            <a:rect l="l" t="t" r="r" b="b"/>
            <a:pathLst>
              <a:path w="3123448" h="3123448">
                <a:moveTo>
                  <a:pt x="0" y="0"/>
                </a:moveTo>
                <a:lnTo>
                  <a:pt x="3123447" y="0"/>
                </a:lnTo>
                <a:lnTo>
                  <a:pt x="3123447" y="3123448"/>
                </a:lnTo>
                <a:lnTo>
                  <a:pt x="0" y="3123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436555" y="1052634"/>
            <a:ext cx="5314575" cy="5314575"/>
          </a:xfrm>
          <a:custGeom>
            <a:avLst/>
            <a:gdLst/>
            <a:ahLst/>
            <a:cxnLst/>
            <a:rect l="l" t="t" r="r" b="b"/>
            <a:pathLst>
              <a:path w="5314575" h="5314575">
                <a:moveTo>
                  <a:pt x="0" y="0"/>
                </a:moveTo>
                <a:lnTo>
                  <a:pt x="5314575" y="0"/>
                </a:lnTo>
                <a:lnTo>
                  <a:pt x="5314575" y="5314575"/>
                </a:lnTo>
                <a:lnTo>
                  <a:pt x="0" y="53145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6386044" y="1984248"/>
            <a:ext cx="3497214" cy="64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Giant Gummy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386044" y="263575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#62634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2.12 oz (60g)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3.63 x 11 x 5.5"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012771" y="6846390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152401"/>
            <a:ext cx="12344400" cy="79248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036590">
            <a:off x="2530078" y="483257"/>
            <a:ext cx="2563047" cy="3672542"/>
          </a:xfrm>
          <a:custGeom>
            <a:avLst/>
            <a:gdLst/>
            <a:ahLst/>
            <a:cxnLst/>
            <a:rect l="l" t="t" r="r" b="b"/>
            <a:pathLst>
              <a:path w="2563047" h="3672542">
                <a:moveTo>
                  <a:pt x="0" y="0"/>
                </a:moveTo>
                <a:lnTo>
                  <a:pt x="2563047" y="0"/>
                </a:lnTo>
                <a:lnTo>
                  <a:pt x="2563047" y="3672542"/>
                </a:lnTo>
                <a:lnTo>
                  <a:pt x="0" y="36725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55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27256" y="2319528"/>
            <a:ext cx="4284404" cy="4284404"/>
          </a:xfrm>
          <a:custGeom>
            <a:avLst/>
            <a:gdLst/>
            <a:ahLst/>
            <a:cxnLst/>
            <a:rect l="l" t="t" r="r" b="b"/>
            <a:pathLst>
              <a:path w="4284404" h="4284404">
                <a:moveTo>
                  <a:pt x="0" y="0"/>
                </a:moveTo>
                <a:lnTo>
                  <a:pt x="4284403" y="0"/>
                </a:lnTo>
                <a:lnTo>
                  <a:pt x="4284403" y="4284403"/>
                </a:lnTo>
                <a:lnTo>
                  <a:pt x="0" y="42844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6386044" y="1984248"/>
            <a:ext cx="3497214" cy="64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Giant Lollipop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386044" y="263575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#62790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10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2.82 oz (80g)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6.7 x 6.7 x 15"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 display box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$4.21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86762" y="6843612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152401"/>
            <a:ext cx="12344400" cy="79248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65547" y="1052634"/>
            <a:ext cx="5388365" cy="5388365"/>
          </a:xfrm>
          <a:custGeom>
            <a:avLst/>
            <a:gdLst/>
            <a:ahLst/>
            <a:cxnLst/>
            <a:rect l="l" t="t" r="r" b="b"/>
            <a:pathLst>
              <a:path w="5388365" h="5388365">
                <a:moveTo>
                  <a:pt x="0" y="0"/>
                </a:moveTo>
                <a:lnTo>
                  <a:pt x="5388364" y="0"/>
                </a:lnTo>
                <a:lnTo>
                  <a:pt x="5388364" y="5388365"/>
                </a:lnTo>
                <a:lnTo>
                  <a:pt x="0" y="53883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386044" y="1984248"/>
            <a:ext cx="3497214" cy="64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Gumballs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386044" y="2635758"/>
            <a:ext cx="3497214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#62729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4.0 oz (113g)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Peg Bag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989390" y="6867755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4451029"/>
            <a:ext cx="10058401" cy="3321371"/>
            <a:chOff x="0" y="0"/>
            <a:chExt cx="14936999" cy="4676021"/>
          </a:xfrm>
        </p:grpSpPr>
        <p:sp>
          <p:nvSpPr>
            <p:cNvPr id="3" name="Freeform 3"/>
            <p:cNvSpPr/>
            <p:nvPr/>
          </p:nvSpPr>
          <p:spPr>
            <a:xfrm>
              <a:off x="12535725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535725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0387005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0387005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243195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8243195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6094475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6094475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292531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292531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48720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148720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1764007" y="0"/>
            <a:ext cx="13586415" cy="7291292"/>
            <a:chOff x="0" y="0"/>
            <a:chExt cx="1568068" cy="95046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68068" cy="950465"/>
            </a:xfrm>
            <a:custGeom>
              <a:avLst/>
              <a:gdLst/>
              <a:ahLst/>
              <a:cxnLst/>
              <a:rect l="l" t="t" r="r" b="b"/>
              <a:pathLst>
                <a:path w="1568068" h="950465">
                  <a:moveTo>
                    <a:pt x="784034" y="0"/>
                  </a:moveTo>
                  <a:cubicBezTo>
                    <a:pt x="351024" y="0"/>
                    <a:pt x="0" y="212769"/>
                    <a:pt x="0" y="475232"/>
                  </a:cubicBezTo>
                  <a:cubicBezTo>
                    <a:pt x="0" y="737696"/>
                    <a:pt x="351024" y="950465"/>
                    <a:pt x="784034" y="950465"/>
                  </a:cubicBezTo>
                  <a:cubicBezTo>
                    <a:pt x="1217044" y="950465"/>
                    <a:pt x="1568068" y="737696"/>
                    <a:pt x="1568068" y="475232"/>
                  </a:cubicBezTo>
                  <a:cubicBezTo>
                    <a:pt x="1568068" y="212769"/>
                    <a:pt x="1217044" y="0"/>
                    <a:pt x="78403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47006" y="60531"/>
              <a:ext cx="1274055" cy="8008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360018" y="7034574"/>
            <a:ext cx="1132187" cy="413626"/>
          </a:xfrm>
          <a:custGeom>
            <a:avLst/>
            <a:gdLst/>
            <a:ahLst/>
            <a:cxnLst/>
            <a:rect l="l" t="t" r="r" b="b"/>
            <a:pathLst>
              <a:path w="1132187" h="413626">
                <a:moveTo>
                  <a:pt x="0" y="0"/>
                </a:moveTo>
                <a:lnTo>
                  <a:pt x="1132187" y="0"/>
                </a:lnTo>
                <a:lnTo>
                  <a:pt x="1132187" y="413626"/>
                </a:lnTo>
                <a:lnTo>
                  <a:pt x="0" y="413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18815" y="434340"/>
            <a:ext cx="8879039" cy="6092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231F20"/>
                </a:solidFill>
                <a:latin typeface="RooneySans Heavy"/>
                <a:ea typeface="RooneySans Heavy"/>
                <a:cs typeface="RooneySans Heavy"/>
                <a:sym typeface="RooneySans Heavy"/>
              </a:rPr>
              <a:t>About Koko’s Candy</a:t>
            </a:r>
          </a:p>
          <a:p>
            <a:pPr algn="ctr">
              <a:lnSpc>
                <a:spcPts val="4200"/>
              </a:lnSpc>
            </a:pPr>
            <a:endParaRPr lang="en-US" sz="3000" b="1">
              <a:solidFill>
                <a:srgbClr val="231F20"/>
              </a:solidFill>
              <a:latin typeface="RooneySans Heavy"/>
              <a:ea typeface="RooneySans Heavy"/>
              <a:cs typeface="RooneySans Heavy"/>
              <a:sym typeface="RooneySans Heavy"/>
            </a:endParaRPr>
          </a:p>
          <a:p>
            <a:pPr algn="ctr">
              <a:lnSpc>
                <a:spcPts val="2520"/>
              </a:lnSpc>
            </a:pPr>
            <a:endParaRPr lang="en-US" sz="3000" b="1">
              <a:solidFill>
                <a:srgbClr val="231F20"/>
              </a:solidFill>
              <a:latin typeface="RooneySans Heavy"/>
              <a:ea typeface="RooneySans Heavy"/>
              <a:cs typeface="RooneySans Heavy"/>
              <a:sym typeface="RooneySans Heavy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231F20"/>
                </a:solidFill>
                <a:latin typeface="Quicksand"/>
                <a:ea typeface="Quicksand"/>
                <a:cs typeface="Quicksand"/>
                <a:sym typeface="Quicksand"/>
              </a:rPr>
              <a:t>Since 1995, Koko’s has been on a mission to make candy more than just a treat; we make it an experience. From iconic licensed favorites like ICEE, SLUSH PUPPiE, and Dippin’ Dots, to our own wildly popular creations, we’re all about flavor, fun, and a little bit of wow.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231F20"/>
                </a:solidFill>
                <a:latin typeface="Quicksand"/>
                <a:ea typeface="Quicksand"/>
                <a:cs typeface="Quicksand"/>
                <a:sym typeface="Quicksand"/>
              </a:rPr>
              <a:t>Our lineup is packed with playful goodies: candy jewelry, sprays, squeezes, popping candy, lollipops, gum! All with eye-catching displays and imaginative packaging, every product is designed to grab attention and spark smiles.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231F20"/>
                </a:solidFill>
                <a:latin typeface="Quicksand"/>
                <a:ea typeface="Quicksand"/>
                <a:cs typeface="Quicksand"/>
                <a:sym typeface="Quicksand"/>
              </a:rPr>
              <a:t>We’re also home to original hits like Popcifier®, Dip-N-Lik® and Twist-N-Lik™, plus a never-ending stream of inventive new candies that keep the fun (and the flavor) flowing.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231F20"/>
                </a:solidFill>
                <a:latin typeface="Quicksand"/>
                <a:ea typeface="Quicksand"/>
                <a:cs typeface="Quicksand"/>
                <a:sym typeface="Quicksand"/>
              </a:rPr>
              <a:t>Today, you’ll find Koko’s delights worldwide in just about every type of store: from grocery aisles and C-stores to family entertainment venues and big box retailers.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231F20"/>
                </a:solidFill>
                <a:latin typeface="Quicksand"/>
                <a:ea typeface="Quicksand"/>
                <a:cs typeface="Quicksand"/>
                <a:sym typeface="Quicksand"/>
              </a:rPr>
              <a:t>At Koko’s, we believe candy should taste amazing, look exciting, and feel like playtime -because everything we make is truly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231F2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Candy That Tastes Like Fun!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-320678" y="1194599"/>
            <a:ext cx="14859000" cy="370801"/>
            <a:chOff x="0" y="0"/>
            <a:chExt cx="19812000" cy="49440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058400" cy="494402"/>
            </a:xfrm>
            <a:custGeom>
              <a:avLst/>
              <a:gdLst/>
              <a:ahLst/>
              <a:cxnLst/>
              <a:rect l="l" t="t" r="r" b="b"/>
              <a:pathLst>
                <a:path w="10058400" h="494402">
                  <a:moveTo>
                    <a:pt x="0" y="0"/>
                  </a:moveTo>
                  <a:lnTo>
                    <a:pt x="10058400" y="0"/>
                  </a:lnTo>
                  <a:lnTo>
                    <a:pt x="10058400" y="494402"/>
                  </a:lnTo>
                  <a:lnTo>
                    <a:pt x="0" y="494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9816006" y="0"/>
              <a:ext cx="9995994" cy="494402"/>
            </a:xfrm>
            <a:custGeom>
              <a:avLst/>
              <a:gdLst/>
              <a:ahLst/>
              <a:cxnLst/>
              <a:rect l="l" t="t" r="r" b="b"/>
              <a:pathLst>
                <a:path w="9995994" h="494402">
                  <a:moveTo>
                    <a:pt x="0" y="0"/>
                  </a:moveTo>
                  <a:lnTo>
                    <a:pt x="9995994" y="0"/>
                  </a:lnTo>
                  <a:lnTo>
                    <a:pt x="9995994" y="494402"/>
                  </a:lnTo>
                  <a:lnTo>
                    <a:pt x="0" y="494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304801"/>
            <a:ext cx="12344400" cy="80772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681055" y="986527"/>
            <a:ext cx="3236112" cy="3236112"/>
          </a:xfrm>
          <a:custGeom>
            <a:avLst/>
            <a:gdLst/>
            <a:ahLst/>
            <a:cxnLst/>
            <a:rect l="l" t="t" r="r" b="b"/>
            <a:pathLst>
              <a:path w="3236112" h="3236112">
                <a:moveTo>
                  <a:pt x="0" y="0"/>
                </a:moveTo>
                <a:lnTo>
                  <a:pt x="3236112" y="0"/>
                </a:lnTo>
                <a:lnTo>
                  <a:pt x="3236112" y="3236112"/>
                </a:lnTo>
                <a:lnTo>
                  <a:pt x="0" y="32361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338114" y="777240"/>
            <a:ext cx="6187137" cy="6202643"/>
          </a:xfrm>
          <a:custGeom>
            <a:avLst/>
            <a:gdLst/>
            <a:ahLst/>
            <a:cxnLst/>
            <a:rect l="l" t="t" r="r" b="b"/>
            <a:pathLst>
              <a:path w="6187137" h="6202643">
                <a:moveTo>
                  <a:pt x="0" y="0"/>
                </a:moveTo>
                <a:lnTo>
                  <a:pt x="6187137" y="0"/>
                </a:lnTo>
                <a:lnTo>
                  <a:pt x="6187137" y="6202643"/>
                </a:lnTo>
                <a:lnTo>
                  <a:pt x="0" y="62026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6386044" y="1984248"/>
            <a:ext cx="34972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Lil Dips -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Candy Powder/Stick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3045333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#62761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36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0.31 oz (9g)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3.5 x 6.93 x 3.75"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$0.14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010806" y="6858823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  <p:sp>
        <p:nvSpPr>
          <p:cNvPr id="27" name="Freeform 27"/>
          <p:cNvSpPr/>
          <p:nvPr/>
        </p:nvSpPr>
        <p:spPr>
          <a:xfrm>
            <a:off x="8180307" y="777240"/>
            <a:ext cx="1019355" cy="1012799"/>
          </a:xfrm>
          <a:custGeom>
            <a:avLst/>
            <a:gdLst/>
            <a:ahLst/>
            <a:cxnLst/>
            <a:rect l="l" t="t" r="r" b="b"/>
            <a:pathLst>
              <a:path w="1019355" h="1012799">
                <a:moveTo>
                  <a:pt x="0" y="0"/>
                </a:moveTo>
                <a:lnTo>
                  <a:pt x="1019355" y="0"/>
                </a:lnTo>
                <a:lnTo>
                  <a:pt x="1019355" y="1012799"/>
                </a:lnTo>
                <a:lnTo>
                  <a:pt x="0" y="10127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356" t="-22055" r="-15868" b="-2357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1066799"/>
            <a:ext cx="12344400" cy="8839200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8892450" y="134636"/>
            <a:ext cx="990808" cy="997458"/>
            <a:chOff x="0" y="0"/>
            <a:chExt cx="1321077" cy="132994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21077" cy="1329944"/>
            </a:xfrm>
            <a:custGeom>
              <a:avLst/>
              <a:gdLst/>
              <a:ahLst/>
              <a:cxnLst/>
              <a:rect l="l" t="t" r="r" b="b"/>
              <a:pathLst>
                <a:path w="1321077" h="1329944">
                  <a:moveTo>
                    <a:pt x="0" y="0"/>
                  </a:moveTo>
                  <a:lnTo>
                    <a:pt x="1321077" y="0"/>
                  </a:lnTo>
                  <a:lnTo>
                    <a:pt x="1321077" y="1329944"/>
                  </a:lnTo>
                  <a:lnTo>
                    <a:pt x="0" y="1329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10915" y="381336"/>
              <a:ext cx="851334" cy="5828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33"/>
                </a:lnSpc>
              </a:pPr>
              <a:r>
                <a:rPr lang="en-US" sz="1805" b="1" spc="-18" dirty="0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NEW</a:t>
              </a:r>
            </a:p>
            <a:p>
              <a:pPr algn="ctr">
                <a:lnSpc>
                  <a:spcPts val="1733"/>
                </a:lnSpc>
              </a:pPr>
              <a:r>
                <a:rPr lang="en-US" sz="1805" b="1" spc="-18" dirty="0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ITEM!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369262" y="652690"/>
            <a:ext cx="5708722" cy="5708722"/>
          </a:xfrm>
          <a:custGeom>
            <a:avLst/>
            <a:gdLst/>
            <a:ahLst/>
            <a:cxnLst/>
            <a:rect l="l" t="t" r="r" b="b"/>
            <a:pathLst>
              <a:path w="5708722" h="5708722">
                <a:moveTo>
                  <a:pt x="0" y="0"/>
                </a:moveTo>
                <a:lnTo>
                  <a:pt x="5708722" y="0"/>
                </a:lnTo>
                <a:lnTo>
                  <a:pt x="5708722" y="5708722"/>
                </a:lnTo>
                <a:lnTo>
                  <a:pt x="0" y="57087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6386044" y="1984248"/>
            <a:ext cx="34972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Lil Roller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Candy Belt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386044" y="297636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#62804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18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0.7 oz (20g)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6.5 x 8.9 x 3.5"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$0.49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997005" y="6782699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1066795"/>
            <a:ext cx="12344400" cy="8839196"/>
            <a:chOff x="0" y="-163804"/>
            <a:chExt cx="18115220" cy="12033121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-163804"/>
              <a:ext cx="18115220" cy="11144117"/>
              <a:chOff x="0" y="-14179"/>
              <a:chExt cx="1568068" cy="9646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-14179"/>
                <a:ext cx="1568068" cy="964644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8892450" y="134636"/>
            <a:ext cx="990808" cy="997458"/>
            <a:chOff x="0" y="0"/>
            <a:chExt cx="1321077" cy="132994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21077" cy="1329944"/>
            </a:xfrm>
            <a:custGeom>
              <a:avLst/>
              <a:gdLst/>
              <a:ahLst/>
              <a:cxnLst/>
              <a:rect l="l" t="t" r="r" b="b"/>
              <a:pathLst>
                <a:path w="1321077" h="1329944">
                  <a:moveTo>
                    <a:pt x="0" y="0"/>
                  </a:moveTo>
                  <a:lnTo>
                    <a:pt x="1321077" y="0"/>
                  </a:lnTo>
                  <a:lnTo>
                    <a:pt x="1321077" y="1329944"/>
                  </a:lnTo>
                  <a:lnTo>
                    <a:pt x="0" y="1329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10915" y="381336"/>
              <a:ext cx="835684" cy="5828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33"/>
                </a:lnSpc>
              </a:pPr>
              <a:r>
                <a:rPr lang="en-US" sz="1805" b="1" spc="-18" dirty="0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NEW</a:t>
              </a:r>
            </a:p>
            <a:p>
              <a:pPr algn="ctr">
                <a:lnSpc>
                  <a:spcPts val="1733"/>
                </a:lnSpc>
              </a:pPr>
              <a:r>
                <a:rPr lang="en-US" sz="1805" b="1" spc="-18" dirty="0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ITEM!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436555" y="951500"/>
            <a:ext cx="5597051" cy="5597051"/>
          </a:xfrm>
          <a:custGeom>
            <a:avLst/>
            <a:gdLst/>
            <a:ahLst/>
            <a:cxnLst/>
            <a:rect l="l" t="t" r="r" b="b"/>
            <a:pathLst>
              <a:path w="5597051" h="5597051">
                <a:moveTo>
                  <a:pt x="0" y="0"/>
                </a:moveTo>
                <a:lnTo>
                  <a:pt x="5597051" y="0"/>
                </a:lnTo>
                <a:lnTo>
                  <a:pt x="5597051" y="5597051"/>
                </a:lnTo>
                <a:lnTo>
                  <a:pt x="0" y="55970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6386044" y="1984248"/>
            <a:ext cx="34972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Popping Candy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Party Pack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386044" y="297636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#62798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18</a:t>
            </a:r>
            <a:r>
              <a:rPr lang="en-US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1.05 oz (30g)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x 10.25 x 8.86"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$1.03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989390" y="6794308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152401"/>
            <a:ext cx="12344400" cy="79248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2646994" y="951500"/>
            <a:ext cx="3336696" cy="5551381"/>
          </a:xfrm>
          <a:custGeom>
            <a:avLst/>
            <a:gdLst/>
            <a:ahLst/>
            <a:cxnLst/>
            <a:rect l="l" t="t" r="r" b="b"/>
            <a:pathLst>
              <a:path w="3336696" h="5551381">
                <a:moveTo>
                  <a:pt x="0" y="0"/>
                </a:moveTo>
                <a:lnTo>
                  <a:pt x="3336696" y="0"/>
                </a:lnTo>
                <a:lnTo>
                  <a:pt x="3336696" y="5551381"/>
                </a:lnTo>
                <a:lnTo>
                  <a:pt x="0" y="55513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58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56055" y="1263118"/>
            <a:ext cx="3471601" cy="5510478"/>
          </a:xfrm>
          <a:custGeom>
            <a:avLst/>
            <a:gdLst/>
            <a:ahLst/>
            <a:cxnLst/>
            <a:rect l="l" t="t" r="r" b="b"/>
            <a:pathLst>
              <a:path w="3471601" h="5510478">
                <a:moveTo>
                  <a:pt x="0" y="0"/>
                </a:moveTo>
                <a:lnTo>
                  <a:pt x="3471600" y="0"/>
                </a:lnTo>
                <a:lnTo>
                  <a:pt x="3471600" y="5510478"/>
                </a:lnTo>
                <a:lnTo>
                  <a:pt x="0" y="55104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6386044" y="1984248"/>
            <a:ext cx="31670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Popping Candy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with Lollipop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386044" y="3045333"/>
            <a:ext cx="31670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#12200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18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0.53 oz (15g)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3.38 x 7.88 x 5.5"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$0.55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89390" y="6870165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943943"/>
            <a:ext cx="12344400" cy="871634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8892450" y="134636"/>
            <a:ext cx="990808" cy="997458"/>
            <a:chOff x="0" y="0"/>
            <a:chExt cx="1321077" cy="132994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21077" cy="1329944"/>
            </a:xfrm>
            <a:custGeom>
              <a:avLst/>
              <a:gdLst/>
              <a:ahLst/>
              <a:cxnLst/>
              <a:rect l="l" t="t" r="r" b="b"/>
              <a:pathLst>
                <a:path w="1321077" h="1329944">
                  <a:moveTo>
                    <a:pt x="0" y="0"/>
                  </a:moveTo>
                  <a:lnTo>
                    <a:pt x="1321077" y="0"/>
                  </a:lnTo>
                  <a:lnTo>
                    <a:pt x="1321077" y="1329944"/>
                  </a:lnTo>
                  <a:lnTo>
                    <a:pt x="0" y="1329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10915" y="381336"/>
              <a:ext cx="937284" cy="5828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33"/>
                </a:lnSpc>
              </a:pPr>
              <a:r>
                <a:rPr lang="en-US" sz="1805" b="1" spc="-18" dirty="0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NEW</a:t>
              </a:r>
            </a:p>
            <a:p>
              <a:pPr algn="ctr">
                <a:lnSpc>
                  <a:spcPts val="1733"/>
                </a:lnSpc>
              </a:pPr>
              <a:r>
                <a:rPr lang="en-US" sz="1805" b="1" spc="-18" dirty="0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ITEM!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338142" y="1052634"/>
            <a:ext cx="5594331" cy="5594331"/>
          </a:xfrm>
          <a:custGeom>
            <a:avLst/>
            <a:gdLst/>
            <a:ahLst/>
            <a:cxnLst/>
            <a:rect l="l" t="t" r="r" b="b"/>
            <a:pathLst>
              <a:path w="5594331" h="5594331">
                <a:moveTo>
                  <a:pt x="0" y="0"/>
                </a:moveTo>
                <a:lnTo>
                  <a:pt x="5594330" y="0"/>
                </a:lnTo>
                <a:lnTo>
                  <a:pt x="5594330" y="5594331"/>
                </a:lnTo>
                <a:lnTo>
                  <a:pt x="0" y="55943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6386044" y="1984248"/>
            <a:ext cx="34972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Roller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Candy Belts 4pk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386044" y="297636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#62806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16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2.82 oz (80g)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7.25 x 9 x 3.25"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$1.47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002923" y="6779479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152401"/>
            <a:ext cx="12344400" cy="79248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36555" y="894350"/>
            <a:ext cx="5415709" cy="5415709"/>
          </a:xfrm>
          <a:custGeom>
            <a:avLst/>
            <a:gdLst/>
            <a:ahLst/>
            <a:cxnLst/>
            <a:rect l="l" t="t" r="r" b="b"/>
            <a:pathLst>
              <a:path w="5415709" h="5415709">
                <a:moveTo>
                  <a:pt x="0" y="0"/>
                </a:moveTo>
                <a:lnTo>
                  <a:pt x="5415710" y="0"/>
                </a:lnTo>
                <a:lnTo>
                  <a:pt x="5415710" y="5415709"/>
                </a:lnTo>
                <a:lnTo>
                  <a:pt x="0" y="54157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386044" y="1984248"/>
            <a:ext cx="349721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Snack Bar 3pc Set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261924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#62722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4 per display tray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3.88 oz (110g)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7.56 x 14.38 x 3.75"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 display trays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$3.19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001243" y="6863096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2999" y="-152400"/>
            <a:ext cx="12344400" cy="7924800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36555" y="1286311"/>
            <a:ext cx="5387235" cy="5387235"/>
          </a:xfrm>
          <a:custGeom>
            <a:avLst/>
            <a:gdLst/>
            <a:ahLst/>
            <a:cxnLst/>
            <a:rect l="l" t="t" r="r" b="b"/>
            <a:pathLst>
              <a:path w="5387235" h="5387235">
                <a:moveTo>
                  <a:pt x="0" y="0"/>
                </a:moveTo>
                <a:lnTo>
                  <a:pt x="5387235" y="0"/>
                </a:lnTo>
                <a:lnTo>
                  <a:pt x="5387235" y="5387235"/>
                </a:lnTo>
                <a:lnTo>
                  <a:pt x="0" y="53872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386044" y="1984248"/>
            <a:ext cx="34972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‘Mix it Up’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Sour Belts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386044" y="3045333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#62748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125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0.35 oz (10g)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4.88 x 10.31 x 4.25"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$0.11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989391" y="6867755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152401"/>
            <a:ext cx="12344400" cy="7924801"/>
            <a:chOff x="0" y="0"/>
            <a:chExt cx="18115219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19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 rot="-347107">
            <a:off x="-728983" y="908983"/>
            <a:ext cx="8367473" cy="6273531"/>
            <a:chOff x="0" y="0"/>
            <a:chExt cx="11156631" cy="8364707"/>
          </a:xfrm>
        </p:grpSpPr>
        <p:sp>
          <p:nvSpPr>
            <p:cNvPr id="23" name="Freeform 23"/>
            <p:cNvSpPr/>
            <p:nvPr/>
          </p:nvSpPr>
          <p:spPr>
            <a:xfrm rot="-734937">
              <a:off x="619509" y="619509"/>
              <a:ext cx="6541986" cy="6541986"/>
            </a:xfrm>
            <a:custGeom>
              <a:avLst/>
              <a:gdLst/>
              <a:ahLst/>
              <a:cxnLst/>
              <a:rect l="l" t="t" r="r" b="b"/>
              <a:pathLst>
                <a:path w="6541986" h="6541986">
                  <a:moveTo>
                    <a:pt x="0" y="0"/>
                  </a:moveTo>
                  <a:lnTo>
                    <a:pt x="6541986" y="0"/>
                  </a:lnTo>
                  <a:lnTo>
                    <a:pt x="6541986" y="6541986"/>
                  </a:lnTo>
                  <a:lnTo>
                    <a:pt x="0" y="6541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098142">
              <a:off x="3752920" y="960997"/>
              <a:ext cx="6541986" cy="6541986"/>
            </a:xfrm>
            <a:custGeom>
              <a:avLst/>
              <a:gdLst/>
              <a:ahLst/>
              <a:cxnLst/>
              <a:rect l="l" t="t" r="r" b="b"/>
              <a:pathLst>
                <a:path w="6541986" h="6541986">
                  <a:moveTo>
                    <a:pt x="0" y="0"/>
                  </a:moveTo>
                  <a:lnTo>
                    <a:pt x="6541986" y="0"/>
                  </a:lnTo>
                  <a:lnTo>
                    <a:pt x="6541986" y="6541986"/>
                  </a:lnTo>
                  <a:lnTo>
                    <a:pt x="0" y="6541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73036">
              <a:off x="2073871" y="434279"/>
              <a:ext cx="6541986" cy="6541986"/>
            </a:xfrm>
            <a:custGeom>
              <a:avLst/>
              <a:gdLst/>
              <a:ahLst/>
              <a:cxnLst/>
              <a:rect l="l" t="t" r="r" b="b"/>
              <a:pathLst>
                <a:path w="6541986" h="6541986">
                  <a:moveTo>
                    <a:pt x="0" y="0"/>
                  </a:moveTo>
                  <a:lnTo>
                    <a:pt x="6541986" y="0"/>
                  </a:lnTo>
                  <a:lnTo>
                    <a:pt x="6541986" y="6541986"/>
                  </a:lnTo>
                  <a:lnTo>
                    <a:pt x="0" y="6541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6386044" y="1984248"/>
            <a:ext cx="3497214" cy="64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Sour Belts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386044" y="2635758"/>
            <a:ext cx="3497214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#62749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2.6 oz (75g)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Peg Bag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20 bags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$1.05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002924" y="6867755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685800"/>
            <a:ext cx="12344400" cy="8458201"/>
            <a:chOff x="0" y="699289"/>
            <a:chExt cx="18115220" cy="11170030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099" y="9468044"/>
              <a:ext cx="2401285" cy="2401275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699289"/>
              <a:ext cx="18115220" cy="10281024"/>
              <a:chOff x="0" y="60531"/>
              <a:chExt cx="1568068" cy="88993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121506"/>
                <a:ext cx="1568068" cy="828959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65228" y="1052634"/>
            <a:ext cx="5365822" cy="5365822"/>
          </a:xfrm>
          <a:custGeom>
            <a:avLst/>
            <a:gdLst/>
            <a:ahLst/>
            <a:cxnLst/>
            <a:rect l="l" t="t" r="r" b="b"/>
            <a:pathLst>
              <a:path w="5365822" h="5365822">
                <a:moveTo>
                  <a:pt x="0" y="0"/>
                </a:moveTo>
                <a:lnTo>
                  <a:pt x="5365822" y="0"/>
                </a:lnTo>
                <a:lnTo>
                  <a:pt x="5365822" y="5365822"/>
                </a:lnTo>
                <a:lnTo>
                  <a:pt x="0" y="5365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386044" y="1984248"/>
            <a:ext cx="34972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‘Mix It Up!’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Sour Jelly Beans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386044" y="2976368"/>
            <a:ext cx="3497214" cy="205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#62776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3.99 oz (113g)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002923" y="6798205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152400"/>
            <a:ext cx="12344400" cy="7924800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248981" y="424673"/>
            <a:ext cx="3758361" cy="3758361"/>
          </a:xfrm>
          <a:custGeom>
            <a:avLst/>
            <a:gdLst/>
            <a:ahLst/>
            <a:cxnLst/>
            <a:rect l="l" t="t" r="r" b="b"/>
            <a:pathLst>
              <a:path w="3758361" h="3758361">
                <a:moveTo>
                  <a:pt x="0" y="0"/>
                </a:moveTo>
                <a:lnTo>
                  <a:pt x="3758361" y="0"/>
                </a:lnTo>
                <a:lnTo>
                  <a:pt x="3758361" y="3758361"/>
                </a:lnTo>
                <a:lnTo>
                  <a:pt x="0" y="37583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99088" y="1280050"/>
            <a:ext cx="3374961" cy="5215878"/>
          </a:xfrm>
          <a:custGeom>
            <a:avLst/>
            <a:gdLst/>
            <a:ahLst/>
            <a:cxnLst/>
            <a:rect l="l" t="t" r="r" b="b"/>
            <a:pathLst>
              <a:path w="3374961" h="5215878">
                <a:moveTo>
                  <a:pt x="0" y="0"/>
                </a:moveTo>
                <a:lnTo>
                  <a:pt x="3374961" y="0"/>
                </a:lnTo>
                <a:lnTo>
                  <a:pt x="3374961" y="5215879"/>
                </a:lnTo>
                <a:lnTo>
                  <a:pt x="0" y="52158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638" r="-429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6386044" y="1984248"/>
            <a:ext cx="34972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Candy Powder Tubes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386044" y="3045333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#62742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30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0.49 oz (14g)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3.25 x 3.75 x 6.13"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$0.23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89390" y="6860637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4451029"/>
            <a:ext cx="10058401" cy="3321371"/>
            <a:chOff x="0" y="0"/>
            <a:chExt cx="14936999" cy="4676021"/>
          </a:xfrm>
        </p:grpSpPr>
        <p:sp>
          <p:nvSpPr>
            <p:cNvPr id="3" name="Freeform 3"/>
            <p:cNvSpPr/>
            <p:nvPr/>
          </p:nvSpPr>
          <p:spPr>
            <a:xfrm>
              <a:off x="12535725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535725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0387005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0387005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243195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8243195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6094475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6094475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292531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292531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48720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148720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1825882" y="-228600"/>
            <a:ext cx="13586415" cy="7519892"/>
            <a:chOff x="0" y="0"/>
            <a:chExt cx="1568068" cy="95046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68068" cy="950465"/>
            </a:xfrm>
            <a:custGeom>
              <a:avLst/>
              <a:gdLst/>
              <a:ahLst/>
              <a:cxnLst/>
              <a:rect l="l" t="t" r="r" b="b"/>
              <a:pathLst>
                <a:path w="1568068" h="950465">
                  <a:moveTo>
                    <a:pt x="784034" y="0"/>
                  </a:moveTo>
                  <a:cubicBezTo>
                    <a:pt x="351024" y="0"/>
                    <a:pt x="0" y="212769"/>
                    <a:pt x="0" y="475232"/>
                  </a:cubicBezTo>
                  <a:cubicBezTo>
                    <a:pt x="0" y="737696"/>
                    <a:pt x="351024" y="950465"/>
                    <a:pt x="784034" y="950465"/>
                  </a:cubicBezTo>
                  <a:cubicBezTo>
                    <a:pt x="1217044" y="950465"/>
                    <a:pt x="1568068" y="737696"/>
                    <a:pt x="1568068" y="475232"/>
                  </a:cubicBezTo>
                  <a:cubicBezTo>
                    <a:pt x="1568068" y="212769"/>
                    <a:pt x="1217044" y="0"/>
                    <a:pt x="78403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47006" y="60531"/>
              <a:ext cx="1274055" cy="8008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360018" y="7034574"/>
            <a:ext cx="1132187" cy="413626"/>
          </a:xfrm>
          <a:custGeom>
            <a:avLst/>
            <a:gdLst/>
            <a:ahLst/>
            <a:cxnLst/>
            <a:rect l="l" t="t" r="r" b="b"/>
            <a:pathLst>
              <a:path w="1132187" h="413626">
                <a:moveTo>
                  <a:pt x="0" y="0"/>
                </a:moveTo>
                <a:lnTo>
                  <a:pt x="1132187" y="0"/>
                </a:lnTo>
                <a:lnTo>
                  <a:pt x="1132187" y="413626"/>
                </a:lnTo>
                <a:lnTo>
                  <a:pt x="0" y="413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18815" y="434340"/>
            <a:ext cx="8879039" cy="1158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231F20"/>
                </a:solidFill>
                <a:latin typeface="RooneySans Heavy"/>
                <a:ea typeface="RooneySans Heavy"/>
                <a:cs typeface="RooneySans Heavy"/>
                <a:sym typeface="RooneySans Heavy"/>
              </a:rPr>
              <a:t>Meet the Team</a:t>
            </a:r>
          </a:p>
          <a:p>
            <a:pPr algn="ctr">
              <a:lnSpc>
                <a:spcPts val="2520"/>
              </a:lnSpc>
            </a:pPr>
            <a:endParaRPr lang="en-US" sz="3000" b="1">
              <a:solidFill>
                <a:srgbClr val="231F20"/>
              </a:solidFill>
              <a:latin typeface="RooneySans Heavy"/>
              <a:ea typeface="RooneySans Heavy"/>
              <a:cs typeface="RooneySans Heavy"/>
              <a:sym typeface="RooneySans Heavy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endParaRPr lang="en-US" sz="3000" b="1">
              <a:solidFill>
                <a:srgbClr val="231F20"/>
              </a:solidFill>
              <a:latin typeface="RooneySans Heavy"/>
              <a:ea typeface="RooneySans Heavy"/>
              <a:cs typeface="RooneySans Heavy"/>
              <a:sym typeface="RooneySans Heavy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-310574" y="1042035"/>
            <a:ext cx="14859000" cy="370801"/>
            <a:chOff x="0" y="0"/>
            <a:chExt cx="19812000" cy="49440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058400" cy="494402"/>
            </a:xfrm>
            <a:custGeom>
              <a:avLst/>
              <a:gdLst/>
              <a:ahLst/>
              <a:cxnLst/>
              <a:rect l="l" t="t" r="r" b="b"/>
              <a:pathLst>
                <a:path w="10058400" h="494402">
                  <a:moveTo>
                    <a:pt x="0" y="0"/>
                  </a:moveTo>
                  <a:lnTo>
                    <a:pt x="10058400" y="0"/>
                  </a:lnTo>
                  <a:lnTo>
                    <a:pt x="10058400" y="494402"/>
                  </a:lnTo>
                  <a:lnTo>
                    <a:pt x="0" y="494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9816006" y="0"/>
              <a:ext cx="9995994" cy="494402"/>
            </a:xfrm>
            <a:custGeom>
              <a:avLst/>
              <a:gdLst/>
              <a:ahLst/>
              <a:cxnLst/>
              <a:rect l="l" t="t" r="r" b="b"/>
              <a:pathLst>
                <a:path w="9995994" h="494402">
                  <a:moveTo>
                    <a:pt x="0" y="0"/>
                  </a:moveTo>
                  <a:lnTo>
                    <a:pt x="9995994" y="0"/>
                  </a:lnTo>
                  <a:lnTo>
                    <a:pt x="9995994" y="494402"/>
                  </a:lnTo>
                  <a:lnTo>
                    <a:pt x="0" y="494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18815" y="2192887"/>
            <a:ext cx="1905144" cy="2463944"/>
            <a:chOff x="0" y="0"/>
            <a:chExt cx="812800" cy="105120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1051203"/>
            </a:xfrm>
            <a:custGeom>
              <a:avLst/>
              <a:gdLst/>
              <a:ahLst/>
              <a:cxnLst/>
              <a:rect l="l" t="t" r="r" b="b"/>
              <a:pathLst>
                <a:path w="812800" h="1051203">
                  <a:moveTo>
                    <a:pt x="69083" y="0"/>
                  </a:moveTo>
                  <a:lnTo>
                    <a:pt x="743717" y="0"/>
                  </a:lnTo>
                  <a:cubicBezTo>
                    <a:pt x="781871" y="0"/>
                    <a:pt x="812800" y="30929"/>
                    <a:pt x="812800" y="69083"/>
                  </a:cubicBezTo>
                  <a:lnTo>
                    <a:pt x="812800" y="982120"/>
                  </a:lnTo>
                  <a:cubicBezTo>
                    <a:pt x="812800" y="1020274"/>
                    <a:pt x="781871" y="1051203"/>
                    <a:pt x="743717" y="1051203"/>
                  </a:cubicBezTo>
                  <a:lnTo>
                    <a:pt x="69083" y="1051203"/>
                  </a:lnTo>
                  <a:cubicBezTo>
                    <a:pt x="30929" y="1051203"/>
                    <a:pt x="0" y="1020274"/>
                    <a:pt x="0" y="982120"/>
                  </a:cubicBezTo>
                  <a:lnTo>
                    <a:pt x="0" y="69083"/>
                  </a:lnTo>
                  <a:cubicBezTo>
                    <a:pt x="0" y="30929"/>
                    <a:pt x="30929" y="0"/>
                    <a:pt x="69083" y="0"/>
                  </a:cubicBezTo>
                  <a:close/>
                </a:path>
              </a:pathLst>
            </a:custGeom>
            <a:blipFill>
              <a:blip r:embed="rId5"/>
              <a:stretch>
                <a:fillRect t="-8136" b="-81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896756" y="2192887"/>
            <a:ext cx="1905144" cy="2463944"/>
            <a:chOff x="0" y="0"/>
            <a:chExt cx="812800" cy="105120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1051203"/>
            </a:xfrm>
            <a:custGeom>
              <a:avLst/>
              <a:gdLst/>
              <a:ahLst/>
              <a:cxnLst/>
              <a:rect l="l" t="t" r="r" b="b"/>
              <a:pathLst>
                <a:path w="812800" h="1051203">
                  <a:moveTo>
                    <a:pt x="69083" y="0"/>
                  </a:moveTo>
                  <a:lnTo>
                    <a:pt x="743717" y="0"/>
                  </a:lnTo>
                  <a:cubicBezTo>
                    <a:pt x="781871" y="0"/>
                    <a:pt x="812800" y="30929"/>
                    <a:pt x="812800" y="69083"/>
                  </a:cubicBezTo>
                  <a:lnTo>
                    <a:pt x="812800" y="982120"/>
                  </a:lnTo>
                  <a:cubicBezTo>
                    <a:pt x="812800" y="1020274"/>
                    <a:pt x="781871" y="1051203"/>
                    <a:pt x="743717" y="1051203"/>
                  </a:cubicBezTo>
                  <a:lnTo>
                    <a:pt x="69083" y="1051203"/>
                  </a:lnTo>
                  <a:cubicBezTo>
                    <a:pt x="30929" y="1051203"/>
                    <a:pt x="0" y="1020274"/>
                    <a:pt x="0" y="982120"/>
                  </a:cubicBezTo>
                  <a:lnTo>
                    <a:pt x="0" y="69083"/>
                  </a:lnTo>
                  <a:cubicBezTo>
                    <a:pt x="0" y="30929"/>
                    <a:pt x="30929" y="0"/>
                    <a:pt x="69083" y="0"/>
                  </a:cubicBezTo>
                  <a:close/>
                </a:path>
              </a:pathLst>
            </a:custGeom>
            <a:blipFill>
              <a:blip r:embed="rId6"/>
              <a:stretch>
                <a:fillRect t="-1435" b="-148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172756" y="2192887"/>
            <a:ext cx="1905144" cy="2463944"/>
            <a:chOff x="0" y="0"/>
            <a:chExt cx="812800" cy="105120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1051203"/>
            </a:xfrm>
            <a:custGeom>
              <a:avLst/>
              <a:gdLst/>
              <a:ahLst/>
              <a:cxnLst/>
              <a:rect l="l" t="t" r="r" b="b"/>
              <a:pathLst>
                <a:path w="812800" h="1051203">
                  <a:moveTo>
                    <a:pt x="69083" y="0"/>
                  </a:moveTo>
                  <a:lnTo>
                    <a:pt x="743717" y="0"/>
                  </a:lnTo>
                  <a:cubicBezTo>
                    <a:pt x="781871" y="0"/>
                    <a:pt x="812800" y="30929"/>
                    <a:pt x="812800" y="69083"/>
                  </a:cubicBezTo>
                  <a:lnTo>
                    <a:pt x="812800" y="982120"/>
                  </a:lnTo>
                  <a:cubicBezTo>
                    <a:pt x="812800" y="1020274"/>
                    <a:pt x="781871" y="1051203"/>
                    <a:pt x="743717" y="1051203"/>
                  </a:cubicBezTo>
                  <a:lnTo>
                    <a:pt x="69083" y="1051203"/>
                  </a:lnTo>
                  <a:cubicBezTo>
                    <a:pt x="30929" y="1051203"/>
                    <a:pt x="0" y="1020274"/>
                    <a:pt x="0" y="982120"/>
                  </a:cubicBezTo>
                  <a:lnTo>
                    <a:pt x="0" y="69083"/>
                  </a:lnTo>
                  <a:cubicBezTo>
                    <a:pt x="0" y="30929"/>
                    <a:pt x="30929" y="0"/>
                    <a:pt x="69083" y="0"/>
                  </a:cubicBezTo>
                  <a:close/>
                </a:path>
              </a:pathLst>
            </a:custGeom>
            <a:blipFill>
              <a:blip r:embed="rId7"/>
              <a:stretch>
                <a:fillRect t="-8136" b="-81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448756" y="2192887"/>
            <a:ext cx="1905144" cy="2463944"/>
            <a:chOff x="0" y="0"/>
            <a:chExt cx="812800" cy="105120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1051203"/>
            </a:xfrm>
            <a:custGeom>
              <a:avLst/>
              <a:gdLst/>
              <a:ahLst/>
              <a:cxnLst/>
              <a:rect l="l" t="t" r="r" b="b"/>
              <a:pathLst>
                <a:path w="812800" h="1051203">
                  <a:moveTo>
                    <a:pt x="69083" y="0"/>
                  </a:moveTo>
                  <a:lnTo>
                    <a:pt x="743717" y="0"/>
                  </a:lnTo>
                  <a:cubicBezTo>
                    <a:pt x="781871" y="0"/>
                    <a:pt x="812800" y="30929"/>
                    <a:pt x="812800" y="69083"/>
                  </a:cubicBezTo>
                  <a:lnTo>
                    <a:pt x="812800" y="982120"/>
                  </a:lnTo>
                  <a:cubicBezTo>
                    <a:pt x="812800" y="1020274"/>
                    <a:pt x="781871" y="1051203"/>
                    <a:pt x="743717" y="1051203"/>
                  </a:cubicBezTo>
                  <a:lnTo>
                    <a:pt x="69083" y="1051203"/>
                  </a:lnTo>
                  <a:cubicBezTo>
                    <a:pt x="30929" y="1051203"/>
                    <a:pt x="0" y="1020274"/>
                    <a:pt x="0" y="982120"/>
                  </a:cubicBezTo>
                  <a:lnTo>
                    <a:pt x="0" y="69083"/>
                  </a:lnTo>
                  <a:cubicBezTo>
                    <a:pt x="0" y="30929"/>
                    <a:pt x="30929" y="0"/>
                    <a:pt x="69083" y="0"/>
                  </a:cubicBezTo>
                  <a:close/>
                </a:path>
              </a:pathLst>
            </a:custGeom>
            <a:blipFill>
              <a:blip r:embed="rId8"/>
              <a:stretch>
                <a:fillRect t="-1019" b="-152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870764" y="4708295"/>
            <a:ext cx="1401247" cy="57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Steve Kovens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President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731332" y="4708295"/>
            <a:ext cx="2235994" cy="87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Ellen Kepner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Product Development 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Manager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392871" y="4708295"/>
            <a:ext cx="1464915" cy="87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Gerry Clothier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Vice President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of Sales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587238" y="4708295"/>
            <a:ext cx="1628180" cy="87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Nikki Schiavone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Vice President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of Marketing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152400"/>
            <a:ext cx="12344400" cy="7924800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70398" y="1132094"/>
            <a:ext cx="5213972" cy="5213972"/>
          </a:xfrm>
          <a:custGeom>
            <a:avLst/>
            <a:gdLst/>
            <a:ahLst/>
            <a:cxnLst/>
            <a:rect l="l" t="t" r="r" b="b"/>
            <a:pathLst>
              <a:path w="5213972" h="5213972">
                <a:moveTo>
                  <a:pt x="0" y="0"/>
                </a:moveTo>
                <a:lnTo>
                  <a:pt x="5213972" y="0"/>
                </a:lnTo>
                <a:lnTo>
                  <a:pt x="5213972" y="5213972"/>
                </a:lnTo>
                <a:lnTo>
                  <a:pt x="0" y="52139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386044" y="1984248"/>
            <a:ext cx="34972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Sour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Gummy Bears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386044" y="2976368"/>
            <a:ext cx="3497214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#62750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4 oz (113g)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Peg Bag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bags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$1.19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989390" y="6866644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152401"/>
            <a:ext cx="12344400" cy="79248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36555" y="1217261"/>
            <a:ext cx="5337879" cy="5337879"/>
          </a:xfrm>
          <a:custGeom>
            <a:avLst/>
            <a:gdLst/>
            <a:ahLst/>
            <a:cxnLst/>
            <a:rect l="l" t="t" r="r" b="b"/>
            <a:pathLst>
              <a:path w="5337879" h="5337879">
                <a:moveTo>
                  <a:pt x="0" y="0"/>
                </a:moveTo>
                <a:lnTo>
                  <a:pt x="5337879" y="0"/>
                </a:lnTo>
                <a:lnTo>
                  <a:pt x="5337879" y="5337878"/>
                </a:lnTo>
                <a:lnTo>
                  <a:pt x="0" y="53378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386044" y="1984248"/>
            <a:ext cx="31670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Sour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Spray Candy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386044" y="3045333"/>
            <a:ext cx="31670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#62702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0.85 fl oz (25mL)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4.65 x 6.07 x 4.06"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989390" y="6854631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152401"/>
            <a:ext cx="12344400" cy="79248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92784" y="1001404"/>
            <a:ext cx="287542" cy="292104"/>
          </a:xfrm>
          <a:custGeom>
            <a:avLst/>
            <a:gdLst/>
            <a:ahLst/>
            <a:cxnLst/>
            <a:rect l="l" t="t" r="r" b="b"/>
            <a:pathLst>
              <a:path w="287542" h="292104">
                <a:moveTo>
                  <a:pt x="0" y="0"/>
                </a:moveTo>
                <a:lnTo>
                  <a:pt x="287542" y="0"/>
                </a:lnTo>
                <a:lnTo>
                  <a:pt x="287542" y="292104"/>
                </a:lnTo>
                <a:lnTo>
                  <a:pt x="0" y="2921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5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436555" y="1609563"/>
            <a:ext cx="3977125" cy="4935771"/>
          </a:xfrm>
          <a:custGeom>
            <a:avLst/>
            <a:gdLst/>
            <a:ahLst/>
            <a:cxnLst/>
            <a:rect l="l" t="t" r="r" b="b"/>
            <a:pathLst>
              <a:path w="3977125" h="4935771">
                <a:moveTo>
                  <a:pt x="0" y="0"/>
                </a:moveTo>
                <a:lnTo>
                  <a:pt x="3977126" y="0"/>
                </a:lnTo>
                <a:lnTo>
                  <a:pt x="3977126" y="4935771"/>
                </a:lnTo>
                <a:lnTo>
                  <a:pt x="0" y="49357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41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608073" y="1389266"/>
            <a:ext cx="2657145" cy="2657145"/>
          </a:xfrm>
          <a:custGeom>
            <a:avLst/>
            <a:gdLst/>
            <a:ahLst/>
            <a:cxnLst/>
            <a:rect l="l" t="t" r="r" b="b"/>
            <a:pathLst>
              <a:path w="2657145" h="2657145">
                <a:moveTo>
                  <a:pt x="0" y="0"/>
                </a:moveTo>
                <a:lnTo>
                  <a:pt x="2657145" y="0"/>
                </a:lnTo>
                <a:lnTo>
                  <a:pt x="2657145" y="2657145"/>
                </a:lnTo>
                <a:lnTo>
                  <a:pt x="0" y="26571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6386044" y="1984248"/>
            <a:ext cx="3497214" cy="64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Spray Candy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386044" y="263575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#12214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0.85 fl oz (25mL)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4.92 x 6.42 x 4.17"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$1.03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89390" y="6857560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580326" y="1001404"/>
            <a:ext cx="5019108" cy="306345"/>
            <a:chOff x="0" y="0"/>
            <a:chExt cx="6692144" cy="408461"/>
          </a:xfrm>
        </p:grpSpPr>
        <p:sp>
          <p:nvSpPr>
            <p:cNvPr id="29" name="TextBox 29"/>
            <p:cNvSpPr txBox="1"/>
            <p:nvPr/>
          </p:nvSpPr>
          <p:spPr>
            <a:xfrm>
              <a:off x="31844" y="43124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Best Seller &amp; All-Time Favorite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19050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F7C42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Best Seller &amp; All-Time Favorite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152401"/>
            <a:ext cx="12344400" cy="79248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36555" y="1222395"/>
            <a:ext cx="5310638" cy="5327610"/>
          </a:xfrm>
          <a:custGeom>
            <a:avLst/>
            <a:gdLst/>
            <a:ahLst/>
            <a:cxnLst/>
            <a:rect l="l" t="t" r="r" b="b"/>
            <a:pathLst>
              <a:path w="5310638" h="5327610">
                <a:moveTo>
                  <a:pt x="0" y="0"/>
                </a:moveTo>
                <a:lnTo>
                  <a:pt x="5310638" y="0"/>
                </a:lnTo>
                <a:lnTo>
                  <a:pt x="5310638" y="5327610"/>
                </a:lnTo>
                <a:lnTo>
                  <a:pt x="0" y="53276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9" r="-1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386044" y="1984248"/>
            <a:ext cx="31670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Sour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Squeeze Candy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386044" y="3045333"/>
            <a:ext cx="31670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#62704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2.1 fl oz (62mL)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4.96 x 6.63 x 4.92"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002923" y="6843612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152401"/>
            <a:ext cx="12344400" cy="79248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36555" y="1445558"/>
            <a:ext cx="5193458" cy="5102509"/>
          </a:xfrm>
          <a:custGeom>
            <a:avLst/>
            <a:gdLst/>
            <a:ahLst/>
            <a:cxnLst/>
            <a:rect l="l" t="t" r="r" b="b"/>
            <a:pathLst>
              <a:path w="5193458" h="5102509">
                <a:moveTo>
                  <a:pt x="0" y="0"/>
                </a:moveTo>
                <a:lnTo>
                  <a:pt x="5193458" y="0"/>
                </a:lnTo>
                <a:lnTo>
                  <a:pt x="5193458" y="5102510"/>
                </a:lnTo>
                <a:lnTo>
                  <a:pt x="0" y="51025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580326" y="1001404"/>
            <a:ext cx="5019108" cy="306345"/>
            <a:chOff x="0" y="0"/>
            <a:chExt cx="6692144" cy="408461"/>
          </a:xfrm>
        </p:grpSpPr>
        <p:sp>
          <p:nvSpPr>
            <p:cNvPr id="24" name="TextBox 24"/>
            <p:cNvSpPr txBox="1"/>
            <p:nvPr/>
          </p:nvSpPr>
          <p:spPr>
            <a:xfrm>
              <a:off x="31844" y="43124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Best Seller &amp; All-Time Favorite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9050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F7C42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Best Seller &amp; All-Time Favorite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292784" y="1001404"/>
            <a:ext cx="287542" cy="292104"/>
          </a:xfrm>
          <a:custGeom>
            <a:avLst/>
            <a:gdLst/>
            <a:ahLst/>
            <a:cxnLst/>
            <a:rect l="l" t="t" r="r" b="b"/>
            <a:pathLst>
              <a:path w="287542" h="292104">
                <a:moveTo>
                  <a:pt x="0" y="0"/>
                </a:moveTo>
                <a:lnTo>
                  <a:pt x="287542" y="0"/>
                </a:lnTo>
                <a:lnTo>
                  <a:pt x="287542" y="292104"/>
                </a:lnTo>
                <a:lnTo>
                  <a:pt x="0" y="2921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5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6386044" y="1984248"/>
            <a:ext cx="3167014" cy="64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Squeeze Candy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386044" y="2586160"/>
            <a:ext cx="31670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#12218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2.1 fl oz (62mL)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4.96 x 6.61 x 5.12"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86762" y="6881021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417036" y="-999061"/>
            <a:ext cx="15151542" cy="8859700"/>
          </a:xfrm>
          <a:custGeom>
            <a:avLst/>
            <a:gdLst/>
            <a:ahLst/>
            <a:cxnLst/>
            <a:rect l="l" t="t" r="r" b="b"/>
            <a:pathLst>
              <a:path w="15151542" h="8859700">
                <a:moveTo>
                  <a:pt x="0" y="0"/>
                </a:moveTo>
                <a:lnTo>
                  <a:pt x="15151543" y="0"/>
                </a:lnTo>
                <a:lnTo>
                  <a:pt x="15151543" y="8859700"/>
                </a:lnTo>
                <a:lnTo>
                  <a:pt x="0" y="8859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734" b="-1573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12344400" cy="7772400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2347758" y="1114497"/>
            <a:ext cx="3675568" cy="3675568"/>
          </a:xfrm>
          <a:custGeom>
            <a:avLst/>
            <a:gdLst/>
            <a:ahLst/>
            <a:cxnLst/>
            <a:rect l="l" t="t" r="r" b="b"/>
            <a:pathLst>
              <a:path w="3675568" h="3675568">
                <a:moveTo>
                  <a:pt x="0" y="0"/>
                </a:moveTo>
                <a:lnTo>
                  <a:pt x="3675568" y="0"/>
                </a:lnTo>
                <a:lnTo>
                  <a:pt x="3675568" y="3675568"/>
                </a:lnTo>
                <a:lnTo>
                  <a:pt x="0" y="3675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-191869" y="1274860"/>
            <a:ext cx="5221069" cy="5221069"/>
          </a:xfrm>
          <a:custGeom>
            <a:avLst/>
            <a:gdLst/>
            <a:ahLst/>
            <a:cxnLst/>
            <a:rect l="l" t="t" r="r" b="b"/>
            <a:pathLst>
              <a:path w="5221069" h="5221069">
                <a:moveTo>
                  <a:pt x="0" y="0"/>
                </a:moveTo>
                <a:lnTo>
                  <a:pt x="5221069" y="0"/>
                </a:lnTo>
                <a:lnTo>
                  <a:pt x="5221069" y="5221069"/>
                </a:lnTo>
                <a:lnTo>
                  <a:pt x="0" y="52210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102045" y="6851827"/>
            <a:ext cx="3854310" cy="30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SLUSH </a:t>
            </a:r>
            <a:r>
              <a:rPr lang="en-US" sz="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PUPPiE</a:t>
            </a: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 ©2026 Koko’s Confectionery &amp; Novelty. All Rights Reserved.</a:t>
            </a:r>
          </a:p>
        </p:txBody>
      </p:sp>
      <p:sp>
        <p:nvSpPr>
          <p:cNvPr id="24" name="Freeform 24"/>
          <p:cNvSpPr/>
          <p:nvPr/>
        </p:nvSpPr>
        <p:spPr>
          <a:xfrm>
            <a:off x="6386044" y="777240"/>
            <a:ext cx="1829917" cy="1055387"/>
          </a:xfrm>
          <a:custGeom>
            <a:avLst/>
            <a:gdLst/>
            <a:ahLst/>
            <a:cxnLst/>
            <a:rect l="l" t="t" r="r" b="b"/>
            <a:pathLst>
              <a:path w="1829917" h="1055387">
                <a:moveTo>
                  <a:pt x="0" y="0"/>
                </a:moveTo>
                <a:lnTo>
                  <a:pt x="1829917" y="0"/>
                </a:lnTo>
                <a:lnTo>
                  <a:pt x="1829917" y="1055387"/>
                </a:lnTo>
                <a:lnTo>
                  <a:pt x="0" y="10553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6386044" y="1900721"/>
            <a:ext cx="34972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SLUSH PUPPiE®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Candy Powder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386044" y="2961806"/>
            <a:ext cx="3497214" cy="308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#62784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30 per display</a:t>
            </a:r>
          </a:p>
          <a:p>
            <a:pPr algn="l">
              <a:lnSpc>
                <a:spcPts val="2070"/>
              </a:lnSpc>
            </a:pPr>
            <a:r>
              <a:rPr lang="en-US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0.49 oz (14g) of candy</a:t>
            </a:r>
          </a:p>
          <a:p>
            <a:pPr algn="l">
              <a:lnSpc>
                <a:spcPts val="2070"/>
              </a:lnSpc>
            </a:pPr>
            <a:endParaRPr lang="en-US" sz="18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3.25 x 3.75 x 6.13"</a:t>
            </a:r>
          </a:p>
          <a:p>
            <a:pPr algn="l">
              <a:lnSpc>
                <a:spcPts val="2070"/>
              </a:lnSpc>
            </a:pPr>
            <a:r>
              <a:rPr lang="en-US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12 display boxes per case</a:t>
            </a:r>
          </a:p>
          <a:p>
            <a:pPr algn="l">
              <a:lnSpc>
                <a:spcPts val="2070"/>
              </a:lnSpc>
            </a:pPr>
            <a:endParaRPr lang="en-US" sz="18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List unit cost: $0.23</a:t>
            </a:r>
          </a:p>
          <a:p>
            <a:pPr algn="l">
              <a:lnSpc>
                <a:spcPts val="2070"/>
              </a:lnSpc>
            </a:pPr>
            <a:endParaRPr lang="en-US" sz="180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158545"/>
            <a:ext cx="12344400" cy="7613855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36555" y="1362843"/>
            <a:ext cx="5268388" cy="5268388"/>
          </a:xfrm>
          <a:custGeom>
            <a:avLst/>
            <a:gdLst/>
            <a:ahLst/>
            <a:cxnLst/>
            <a:rect l="l" t="t" r="r" b="b"/>
            <a:pathLst>
              <a:path w="5268388" h="5268388">
                <a:moveTo>
                  <a:pt x="0" y="0"/>
                </a:moveTo>
                <a:lnTo>
                  <a:pt x="5268388" y="0"/>
                </a:lnTo>
                <a:lnTo>
                  <a:pt x="5268388" y="5268388"/>
                </a:lnTo>
                <a:lnTo>
                  <a:pt x="0" y="52683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386044" y="777240"/>
            <a:ext cx="1829917" cy="1055387"/>
          </a:xfrm>
          <a:custGeom>
            <a:avLst/>
            <a:gdLst/>
            <a:ahLst/>
            <a:cxnLst/>
            <a:rect l="l" t="t" r="r" b="b"/>
            <a:pathLst>
              <a:path w="1829917" h="1055387">
                <a:moveTo>
                  <a:pt x="0" y="0"/>
                </a:moveTo>
                <a:lnTo>
                  <a:pt x="1829917" y="0"/>
                </a:lnTo>
                <a:lnTo>
                  <a:pt x="1829917" y="1055387"/>
                </a:lnTo>
                <a:lnTo>
                  <a:pt x="0" y="10553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102045" y="158545"/>
            <a:ext cx="3231068" cy="3231068"/>
          </a:xfrm>
          <a:custGeom>
            <a:avLst/>
            <a:gdLst/>
            <a:ahLst/>
            <a:cxnLst/>
            <a:rect l="l" t="t" r="r" b="b"/>
            <a:pathLst>
              <a:path w="3231068" h="3231068">
                <a:moveTo>
                  <a:pt x="0" y="0"/>
                </a:moveTo>
                <a:lnTo>
                  <a:pt x="3231068" y="0"/>
                </a:lnTo>
                <a:lnTo>
                  <a:pt x="3231068" y="3231068"/>
                </a:lnTo>
                <a:lnTo>
                  <a:pt x="0" y="3231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6386044" y="1900721"/>
            <a:ext cx="34972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SLUSH PUPPiE®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Dip-N-Lik®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386044" y="2961806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#12365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1.65 oz (47g)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6.85 x 9.13 x 5.35"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$1.03</a:t>
            </a:r>
          </a:p>
        </p:txBody>
      </p:sp>
      <p:sp>
        <p:nvSpPr>
          <p:cNvPr id="26" name="Freeform 26"/>
          <p:cNvSpPr/>
          <p:nvPr/>
        </p:nvSpPr>
        <p:spPr>
          <a:xfrm>
            <a:off x="8180307" y="819828"/>
            <a:ext cx="1019355" cy="1012799"/>
          </a:xfrm>
          <a:custGeom>
            <a:avLst/>
            <a:gdLst/>
            <a:ahLst/>
            <a:cxnLst/>
            <a:rect l="l" t="t" r="r" b="b"/>
            <a:pathLst>
              <a:path w="1019355" h="1012799">
                <a:moveTo>
                  <a:pt x="0" y="0"/>
                </a:moveTo>
                <a:lnTo>
                  <a:pt x="1019355" y="0"/>
                </a:lnTo>
                <a:lnTo>
                  <a:pt x="1019355" y="1012799"/>
                </a:lnTo>
                <a:lnTo>
                  <a:pt x="0" y="10127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356" t="-22055" r="-15868" b="-235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3102045" y="6944131"/>
            <a:ext cx="3854310" cy="30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SLUSH PUPPiE. ©2026 Koko’s Confectionery &amp; Novelty. All Rights Reserved.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943943"/>
            <a:ext cx="12344400" cy="871634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67931" y="951500"/>
            <a:ext cx="5390819" cy="5390819"/>
          </a:xfrm>
          <a:custGeom>
            <a:avLst/>
            <a:gdLst/>
            <a:ahLst/>
            <a:cxnLst/>
            <a:rect l="l" t="t" r="r" b="b"/>
            <a:pathLst>
              <a:path w="5390819" h="5390819">
                <a:moveTo>
                  <a:pt x="0" y="0"/>
                </a:moveTo>
                <a:lnTo>
                  <a:pt x="5390820" y="0"/>
                </a:lnTo>
                <a:lnTo>
                  <a:pt x="5390820" y="5390819"/>
                </a:lnTo>
                <a:lnTo>
                  <a:pt x="0" y="53908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386044" y="777240"/>
            <a:ext cx="1829917" cy="1055387"/>
          </a:xfrm>
          <a:custGeom>
            <a:avLst/>
            <a:gdLst/>
            <a:ahLst/>
            <a:cxnLst/>
            <a:rect l="l" t="t" r="r" b="b"/>
            <a:pathLst>
              <a:path w="1829917" h="1055387">
                <a:moveTo>
                  <a:pt x="0" y="0"/>
                </a:moveTo>
                <a:lnTo>
                  <a:pt x="1829917" y="0"/>
                </a:lnTo>
                <a:lnTo>
                  <a:pt x="1829917" y="1055387"/>
                </a:lnTo>
                <a:lnTo>
                  <a:pt x="0" y="10553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8180307" y="819828"/>
            <a:ext cx="1019355" cy="1012799"/>
          </a:xfrm>
          <a:custGeom>
            <a:avLst/>
            <a:gdLst/>
            <a:ahLst/>
            <a:cxnLst/>
            <a:rect l="l" t="t" r="r" b="b"/>
            <a:pathLst>
              <a:path w="1019355" h="1012799">
                <a:moveTo>
                  <a:pt x="0" y="0"/>
                </a:moveTo>
                <a:lnTo>
                  <a:pt x="1019355" y="0"/>
                </a:lnTo>
                <a:lnTo>
                  <a:pt x="1019355" y="1012799"/>
                </a:lnTo>
                <a:lnTo>
                  <a:pt x="0" y="10127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356" t="-22055" r="-15868" b="-235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6386044" y="1900721"/>
            <a:ext cx="34972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SLUSH PUPPiE®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Double Dip-N-Lik®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386044" y="2961806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#62812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2.3 oz (65g)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6.13 x 5.2 x 5.8"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102045" y="6784655"/>
            <a:ext cx="3854310" cy="30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SLUSH </a:t>
            </a:r>
            <a:r>
              <a:rPr lang="en-US" sz="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PUPPiE</a:t>
            </a: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 ©2026 Koko’s Confectionery &amp; Novelty. All Rights Reserved.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8892450" y="134636"/>
            <a:ext cx="990808" cy="997458"/>
            <a:chOff x="0" y="0"/>
            <a:chExt cx="1321077" cy="132994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21077" cy="1329944"/>
            </a:xfrm>
            <a:custGeom>
              <a:avLst/>
              <a:gdLst/>
              <a:ahLst/>
              <a:cxnLst/>
              <a:rect l="l" t="t" r="r" b="b"/>
              <a:pathLst>
                <a:path w="1321077" h="1329944">
                  <a:moveTo>
                    <a:pt x="0" y="0"/>
                  </a:moveTo>
                  <a:lnTo>
                    <a:pt x="1321077" y="0"/>
                  </a:lnTo>
                  <a:lnTo>
                    <a:pt x="1321077" y="1329944"/>
                  </a:lnTo>
                  <a:lnTo>
                    <a:pt x="0" y="1329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10916" y="381336"/>
              <a:ext cx="766762" cy="609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3"/>
                </a:lnSpc>
              </a:pPr>
              <a:r>
                <a:rPr lang="en-US" sz="1805" b="1" spc="-18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NEW</a:t>
              </a:r>
            </a:p>
            <a:p>
              <a:pPr algn="ctr">
                <a:lnSpc>
                  <a:spcPts val="1733"/>
                </a:lnSpc>
              </a:pPr>
              <a:r>
                <a:rPr lang="en-US" sz="1805" b="1" spc="-18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ITEM!</a:t>
              </a: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228599"/>
            <a:ext cx="12344400" cy="75438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 rot="-625232">
            <a:off x="3115487" y="506959"/>
            <a:ext cx="1276998" cy="4223957"/>
          </a:xfrm>
          <a:custGeom>
            <a:avLst/>
            <a:gdLst/>
            <a:ahLst/>
            <a:cxnLst/>
            <a:rect l="l" t="t" r="r" b="b"/>
            <a:pathLst>
              <a:path w="1276998" h="4223957">
                <a:moveTo>
                  <a:pt x="0" y="0"/>
                </a:moveTo>
                <a:lnTo>
                  <a:pt x="1276997" y="0"/>
                </a:lnTo>
                <a:lnTo>
                  <a:pt x="1276997" y="4223957"/>
                </a:lnTo>
                <a:lnTo>
                  <a:pt x="0" y="42239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307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67931" y="842924"/>
            <a:ext cx="5390819" cy="5390819"/>
          </a:xfrm>
          <a:custGeom>
            <a:avLst/>
            <a:gdLst/>
            <a:ahLst/>
            <a:cxnLst/>
            <a:rect l="l" t="t" r="r" b="b"/>
            <a:pathLst>
              <a:path w="5390819" h="5390819">
                <a:moveTo>
                  <a:pt x="0" y="0"/>
                </a:moveTo>
                <a:lnTo>
                  <a:pt x="5390820" y="0"/>
                </a:lnTo>
                <a:lnTo>
                  <a:pt x="5390820" y="5390819"/>
                </a:lnTo>
                <a:lnTo>
                  <a:pt x="0" y="5390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625611">
            <a:off x="4669150" y="506959"/>
            <a:ext cx="1139424" cy="4223957"/>
          </a:xfrm>
          <a:custGeom>
            <a:avLst/>
            <a:gdLst/>
            <a:ahLst/>
            <a:cxnLst/>
            <a:rect l="l" t="t" r="r" b="b"/>
            <a:pathLst>
              <a:path w="1139424" h="4223957">
                <a:moveTo>
                  <a:pt x="0" y="0"/>
                </a:moveTo>
                <a:lnTo>
                  <a:pt x="1139424" y="0"/>
                </a:lnTo>
                <a:lnTo>
                  <a:pt x="1139424" y="4223957"/>
                </a:lnTo>
                <a:lnTo>
                  <a:pt x="0" y="42239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5346" r="-53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895002" y="315230"/>
            <a:ext cx="1306494" cy="4223957"/>
          </a:xfrm>
          <a:custGeom>
            <a:avLst/>
            <a:gdLst/>
            <a:ahLst/>
            <a:cxnLst/>
            <a:rect l="l" t="t" r="r" b="b"/>
            <a:pathLst>
              <a:path w="1306494" h="4223957">
                <a:moveTo>
                  <a:pt x="0" y="0"/>
                </a:moveTo>
                <a:lnTo>
                  <a:pt x="1306494" y="0"/>
                </a:lnTo>
                <a:lnTo>
                  <a:pt x="1306494" y="4223957"/>
                </a:lnTo>
                <a:lnTo>
                  <a:pt x="0" y="42239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2885" r="-1104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386044" y="777240"/>
            <a:ext cx="1829917" cy="1055387"/>
          </a:xfrm>
          <a:custGeom>
            <a:avLst/>
            <a:gdLst/>
            <a:ahLst/>
            <a:cxnLst/>
            <a:rect l="l" t="t" r="r" b="b"/>
            <a:pathLst>
              <a:path w="1829917" h="1055387">
                <a:moveTo>
                  <a:pt x="0" y="0"/>
                </a:moveTo>
                <a:lnTo>
                  <a:pt x="1829917" y="0"/>
                </a:lnTo>
                <a:lnTo>
                  <a:pt x="1829917" y="1055387"/>
                </a:lnTo>
                <a:lnTo>
                  <a:pt x="0" y="10553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6386044" y="1900721"/>
            <a:ext cx="34972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SLUSH PUPPiE®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Double Squeeze Candy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386044" y="2961806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#12504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2.8 oz (80g)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6.02 x 7.99 x 5.04"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$1.51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102045" y="6944131"/>
            <a:ext cx="3854310" cy="30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SLUSH PUPPiE. ©2026 Koko’s Confectionery &amp; Novelty. All Rights Reserved.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4451029"/>
            <a:ext cx="10058401" cy="3321371"/>
            <a:chOff x="0" y="0"/>
            <a:chExt cx="14936999" cy="4676021"/>
          </a:xfrm>
        </p:grpSpPr>
        <p:sp>
          <p:nvSpPr>
            <p:cNvPr id="3" name="Freeform 3"/>
            <p:cNvSpPr/>
            <p:nvPr/>
          </p:nvSpPr>
          <p:spPr>
            <a:xfrm>
              <a:off x="12535725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535725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0387005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0387005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243195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8243195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6094475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6094475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292531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292531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48720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148720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2274747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1825882" y="-419477"/>
            <a:ext cx="13586415" cy="7710769"/>
            <a:chOff x="0" y="60531"/>
            <a:chExt cx="1568068" cy="889934"/>
          </a:xfrm>
        </p:grpSpPr>
        <p:sp>
          <p:nvSpPr>
            <p:cNvPr id="18" name="Freeform 18"/>
            <p:cNvSpPr/>
            <p:nvPr/>
          </p:nvSpPr>
          <p:spPr>
            <a:xfrm>
              <a:off x="0" y="91356"/>
              <a:ext cx="1568068" cy="859109"/>
            </a:xfrm>
            <a:custGeom>
              <a:avLst/>
              <a:gdLst/>
              <a:ahLst/>
              <a:cxnLst/>
              <a:rect l="l" t="t" r="r" b="b"/>
              <a:pathLst>
                <a:path w="1568068" h="950465">
                  <a:moveTo>
                    <a:pt x="784034" y="0"/>
                  </a:moveTo>
                  <a:cubicBezTo>
                    <a:pt x="351024" y="0"/>
                    <a:pt x="0" y="212769"/>
                    <a:pt x="0" y="475232"/>
                  </a:cubicBezTo>
                  <a:cubicBezTo>
                    <a:pt x="0" y="737696"/>
                    <a:pt x="351024" y="950465"/>
                    <a:pt x="784034" y="950465"/>
                  </a:cubicBezTo>
                  <a:cubicBezTo>
                    <a:pt x="1217044" y="950465"/>
                    <a:pt x="1568068" y="737696"/>
                    <a:pt x="1568068" y="475232"/>
                  </a:cubicBezTo>
                  <a:cubicBezTo>
                    <a:pt x="1568068" y="212769"/>
                    <a:pt x="1217044" y="0"/>
                    <a:pt x="78403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47006" y="60531"/>
              <a:ext cx="1274055" cy="8008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360018" y="7034574"/>
            <a:ext cx="1132187" cy="413626"/>
          </a:xfrm>
          <a:custGeom>
            <a:avLst/>
            <a:gdLst/>
            <a:ahLst/>
            <a:cxnLst/>
            <a:rect l="l" t="t" r="r" b="b"/>
            <a:pathLst>
              <a:path w="1132187" h="413626">
                <a:moveTo>
                  <a:pt x="0" y="0"/>
                </a:moveTo>
                <a:lnTo>
                  <a:pt x="1132187" y="0"/>
                </a:lnTo>
                <a:lnTo>
                  <a:pt x="1132187" y="413626"/>
                </a:lnTo>
                <a:lnTo>
                  <a:pt x="0" y="413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18815" y="434340"/>
            <a:ext cx="8879039" cy="1158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231F20"/>
                </a:solidFill>
                <a:latin typeface="RooneySans Heavy"/>
                <a:ea typeface="RooneySans Heavy"/>
                <a:cs typeface="RooneySans Heavy"/>
                <a:sym typeface="RooneySans Heavy"/>
              </a:rPr>
              <a:t>Meet the Team</a:t>
            </a:r>
          </a:p>
          <a:p>
            <a:pPr algn="ctr">
              <a:lnSpc>
                <a:spcPts val="2520"/>
              </a:lnSpc>
            </a:pPr>
            <a:endParaRPr lang="en-US" sz="3000" b="1">
              <a:solidFill>
                <a:srgbClr val="231F20"/>
              </a:solidFill>
              <a:latin typeface="RooneySans Heavy"/>
              <a:ea typeface="RooneySans Heavy"/>
              <a:cs typeface="RooneySans Heavy"/>
              <a:sym typeface="RooneySans Heavy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endParaRPr lang="en-US" sz="3000" b="1">
              <a:solidFill>
                <a:srgbClr val="231F20"/>
              </a:solidFill>
              <a:latin typeface="RooneySans Heavy"/>
              <a:ea typeface="RooneySans Heavy"/>
              <a:cs typeface="RooneySans Heavy"/>
              <a:sym typeface="RooneySans Heavy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-310574" y="1042035"/>
            <a:ext cx="14859000" cy="370801"/>
            <a:chOff x="0" y="0"/>
            <a:chExt cx="19812000" cy="49440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058400" cy="494402"/>
            </a:xfrm>
            <a:custGeom>
              <a:avLst/>
              <a:gdLst/>
              <a:ahLst/>
              <a:cxnLst/>
              <a:rect l="l" t="t" r="r" b="b"/>
              <a:pathLst>
                <a:path w="10058400" h="494402">
                  <a:moveTo>
                    <a:pt x="0" y="0"/>
                  </a:moveTo>
                  <a:lnTo>
                    <a:pt x="10058400" y="0"/>
                  </a:lnTo>
                  <a:lnTo>
                    <a:pt x="10058400" y="494402"/>
                  </a:lnTo>
                  <a:lnTo>
                    <a:pt x="0" y="494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9816006" y="0"/>
              <a:ext cx="9995994" cy="494402"/>
            </a:xfrm>
            <a:custGeom>
              <a:avLst/>
              <a:gdLst/>
              <a:ahLst/>
              <a:cxnLst/>
              <a:rect l="l" t="t" r="r" b="b"/>
              <a:pathLst>
                <a:path w="9995994" h="494402">
                  <a:moveTo>
                    <a:pt x="0" y="0"/>
                  </a:moveTo>
                  <a:lnTo>
                    <a:pt x="9995994" y="0"/>
                  </a:lnTo>
                  <a:lnTo>
                    <a:pt x="9995994" y="494402"/>
                  </a:lnTo>
                  <a:lnTo>
                    <a:pt x="0" y="494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86448" y="2192887"/>
            <a:ext cx="1905144" cy="2463944"/>
            <a:chOff x="0" y="0"/>
            <a:chExt cx="812800" cy="105120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1051203"/>
            </a:xfrm>
            <a:custGeom>
              <a:avLst/>
              <a:gdLst/>
              <a:ahLst/>
              <a:cxnLst/>
              <a:rect l="l" t="t" r="r" b="b"/>
              <a:pathLst>
                <a:path w="812800" h="1051203">
                  <a:moveTo>
                    <a:pt x="69083" y="0"/>
                  </a:moveTo>
                  <a:lnTo>
                    <a:pt x="743717" y="0"/>
                  </a:lnTo>
                  <a:cubicBezTo>
                    <a:pt x="781871" y="0"/>
                    <a:pt x="812800" y="30929"/>
                    <a:pt x="812800" y="69083"/>
                  </a:cubicBezTo>
                  <a:lnTo>
                    <a:pt x="812800" y="982120"/>
                  </a:lnTo>
                  <a:cubicBezTo>
                    <a:pt x="812800" y="1020274"/>
                    <a:pt x="781871" y="1051203"/>
                    <a:pt x="743717" y="1051203"/>
                  </a:cubicBezTo>
                  <a:lnTo>
                    <a:pt x="69083" y="1051203"/>
                  </a:lnTo>
                  <a:cubicBezTo>
                    <a:pt x="30929" y="1051203"/>
                    <a:pt x="0" y="1020274"/>
                    <a:pt x="0" y="982120"/>
                  </a:cubicBezTo>
                  <a:lnTo>
                    <a:pt x="0" y="69083"/>
                  </a:lnTo>
                  <a:cubicBezTo>
                    <a:pt x="0" y="30929"/>
                    <a:pt x="30929" y="0"/>
                    <a:pt x="69083" y="0"/>
                  </a:cubicBezTo>
                  <a:close/>
                </a:path>
              </a:pathLst>
            </a:custGeom>
            <a:blipFill>
              <a:blip r:embed="rId5"/>
              <a:stretch>
                <a:fillRect l="-14665" r="-146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064389" y="2192887"/>
            <a:ext cx="1905144" cy="2463944"/>
            <a:chOff x="0" y="0"/>
            <a:chExt cx="812800" cy="105120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1051203"/>
            </a:xfrm>
            <a:custGeom>
              <a:avLst/>
              <a:gdLst/>
              <a:ahLst/>
              <a:cxnLst/>
              <a:rect l="l" t="t" r="r" b="b"/>
              <a:pathLst>
                <a:path w="812800" h="1051203">
                  <a:moveTo>
                    <a:pt x="69083" y="0"/>
                  </a:moveTo>
                  <a:lnTo>
                    <a:pt x="743717" y="0"/>
                  </a:lnTo>
                  <a:cubicBezTo>
                    <a:pt x="781871" y="0"/>
                    <a:pt x="812800" y="30929"/>
                    <a:pt x="812800" y="69083"/>
                  </a:cubicBezTo>
                  <a:lnTo>
                    <a:pt x="812800" y="982120"/>
                  </a:lnTo>
                  <a:cubicBezTo>
                    <a:pt x="812800" y="1020274"/>
                    <a:pt x="781871" y="1051203"/>
                    <a:pt x="743717" y="1051203"/>
                  </a:cubicBezTo>
                  <a:lnTo>
                    <a:pt x="69083" y="1051203"/>
                  </a:lnTo>
                  <a:cubicBezTo>
                    <a:pt x="30929" y="1051203"/>
                    <a:pt x="0" y="1020274"/>
                    <a:pt x="0" y="982120"/>
                  </a:cubicBezTo>
                  <a:lnTo>
                    <a:pt x="0" y="69083"/>
                  </a:lnTo>
                  <a:cubicBezTo>
                    <a:pt x="0" y="30929"/>
                    <a:pt x="30929" y="0"/>
                    <a:pt x="69083" y="0"/>
                  </a:cubicBezTo>
                  <a:close/>
                </a:path>
              </a:pathLst>
            </a:custGeom>
            <a:blipFill>
              <a:blip r:embed="rId6"/>
              <a:stretch>
                <a:fillRect t="-354" b="-159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340389" y="2192887"/>
            <a:ext cx="1905144" cy="2463944"/>
            <a:chOff x="0" y="0"/>
            <a:chExt cx="812800" cy="105120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1051203"/>
            </a:xfrm>
            <a:custGeom>
              <a:avLst/>
              <a:gdLst/>
              <a:ahLst/>
              <a:cxnLst/>
              <a:rect l="l" t="t" r="r" b="b"/>
              <a:pathLst>
                <a:path w="812800" h="1051203">
                  <a:moveTo>
                    <a:pt x="69083" y="0"/>
                  </a:moveTo>
                  <a:lnTo>
                    <a:pt x="743717" y="0"/>
                  </a:lnTo>
                  <a:cubicBezTo>
                    <a:pt x="781871" y="0"/>
                    <a:pt x="812800" y="30929"/>
                    <a:pt x="812800" y="69083"/>
                  </a:cubicBezTo>
                  <a:lnTo>
                    <a:pt x="812800" y="982120"/>
                  </a:lnTo>
                  <a:cubicBezTo>
                    <a:pt x="812800" y="1020274"/>
                    <a:pt x="781871" y="1051203"/>
                    <a:pt x="743717" y="1051203"/>
                  </a:cubicBezTo>
                  <a:lnTo>
                    <a:pt x="69083" y="1051203"/>
                  </a:lnTo>
                  <a:cubicBezTo>
                    <a:pt x="30929" y="1051203"/>
                    <a:pt x="0" y="1020274"/>
                    <a:pt x="0" y="982120"/>
                  </a:cubicBezTo>
                  <a:lnTo>
                    <a:pt x="0" y="69083"/>
                  </a:lnTo>
                  <a:cubicBezTo>
                    <a:pt x="0" y="30929"/>
                    <a:pt x="30929" y="0"/>
                    <a:pt x="69083" y="0"/>
                  </a:cubicBezTo>
                  <a:close/>
                </a:path>
              </a:pathLst>
            </a:custGeom>
            <a:blipFill>
              <a:blip r:embed="rId7"/>
              <a:stretch>
                <a:fillRect l="-14665" r="-146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852227" y="4708295"/>
            <a:ext cx="1773585" cy="57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Greg Peter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Account Manager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128011" y="4708295"/>
            <a:ext cx="1777901" cy="57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Garry Popkin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Account Manager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313970" y="4708295"/>
            <a:ext cx="1957983" cy="57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Mahesh Pohoomull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International Sales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152399"/>
            <a:ext cx="12344400" cy="76200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777240"/>
            <a:ext cx="1829917" cy="1055387"/>
          </a:xfrm>
          <a:custGeom>
            <a:avLst/>
            <a:gdLst/>
            <a:ahLst/>
            <a:cxnLst/>
            <a:rect l="l" t="t" r="r" b="b"/>
            <a:pathLst>
              <a:path w="1829917" h="1055387">
                <a:moveTo>
                  <a:pt x="0" y="0"/>
                </a:moveTo>
                <a:lnTo>
                  <a:pt x="1829917" y="0"/>
                </a:lnTo>
                <a:lnTo>
                  <a:pt x="1829917" y="1055387"/>
                </a:lnTo>
                <a:lnTo>
                  <a:pt x="0" y="10553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180307" y="819828"/>
            <a:ext cx="1019355" cy="1012799"/>
          </a:xfrm>
          <a:custGeom>
            <a:avLst/>
            <a:gdLst/>
            <a:ahLst/>
            <a:cxnLst/>
            <a:rect l="l" t="t" r="r" b="b"/>
            <a:pathLst>
              <a:path w="1019355" h="1012799">
                <a:moveTo>
                  <a:pt x="0" y="0"/>
                </a:moveTo>
                <a:lnTo>
                  <a:pt x="1019355" y="0"/>
                </a:lnTo>
                <a:lnTo>
                  <a:pt x="1019355" y="1012799"/>
                </a:lnTo>
                <a:lnTo>
                  <a:pt x="0" y="10127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356" t="-22055" r="-15868" b="-235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777240" y="1326228"/>
            <a:ext cx="4803035" cy="4803035"/>
          </a:xfrm>
          <a:custGeom>
            <a:avLst/>
            <a:gdLst/>
            <a:ahLst/>
            <a:cxnLst/>
            <a:rect l="l" t="t" r="r" b="b"/>
            <a:pathLst>
              <a:path w="4803035" h="4803035">
                <a:moveTo>
                  <a:pt x="0" y="0"/>
                </a:moveTo>
                <a:lnTo>
                  <a:pt x="4803035" y="0"/>
                </a:lnTo>
                <a:lnTo>
                  <a:pt x="4803035" y="4803035"/>
                </a:lnTo>
                <a:lnTo>
                  <a:pt x="0" y="4803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6386044" y="1900721"/>
            <a:ext cx="34972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SLUSH PUPPiE®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Lil Dips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386044" y="2961806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#62763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36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0.31 oz (9g)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3.5 x 6.93 x 3.75"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$0.14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102045" y="6903032"/>
            <a:ext cx="3854310" cy="30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SLUSH </a:t>
            </a:r>
            <a:r>
              <a:rPr lang="en-US" sz="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PUPPiE</a:t>
            </a: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 ©2026 Koko’s Confectionery &amp; Novelty. All Rights Reserved.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76199"/>
            <a:ext cx="12344400" cy="76962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36555" y="1390176"/>
            <a:ext cx="5245487" cy="5245487"/>
          </a:xfrm>
          <a:custGeom>
            <a:avLst/>
            <a:gdLst/>
            <a:ahLst/>
            <a:cxnLst/>
            <a:rect l="l" t="t" r="r" b="b"/>
            <a:pathLst>
              <a:path w="5245487" h="5245487">
                <a:moveTo>
                  <a:pt x="0" y="0"/>
                </a:moveTo>
                <a:lnTo>
                  <a:pt x="5245487" y="0"/>
                </a:lnTo>
                <a:lnTo>
                  <a:pt x="5245487" y="5245486"/>
                </a:lnTo>
                <a:lnTo>
                  <a:pt x="0" y="5245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386044" y="777240"/>
            <a:ext cx="1829917" cy="1055387"/>
          </a:xfrm>
          <a:custGeom>
            <a:avLst/>
            <a:gdLst/>
            <a:ahLst/>
            <a:cxnLst/>
            <a:rect l="l" t="t" r="r" b="b"/>
            <a:pathLst>
              <a:path w="1829917" h="1055387">
                <a:moveTo>
                  <a:pt x="0" y="0"/>
                </a:moveTo>
                <a:lnTo>
                  <a:pt x="1829917" y="0"/>
                </a:lnTo>
                <a:lnTo>
                  <a:pt x="1829917" y="1055387"/>
                </a:lnTo>
                <a:lnTo>
                  <a:pt x="0" y="10553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367126" y="577061"/>
            <a:ext cx="2929990" cy="2929990"/>
          </a:xfrm>
          <a:custGeom>
            <a:avLst/>
            <a:gdLst/>
            <a:ahLst/>
            <a:cxnLst/>
            <a:rect l="l" t="t" r="r" b="b"/>
            <a:pathLst>
              <a:path w="2929990" h="2929990">
                <a:moveTo>
                  <a:pt x="0" y="0"/>
                </a:moveTo>
                <a:lnTo>
                  <a:pt x="2929990" y="0"/>
                </a:lnTo>
                <a:lnTo>
                  <a:pt x="2929990" y="2929990"/>
                </a:lnTo>
                <a:lnTo>
                  <a:pt x="0" y="29299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6386044" y="1900721"/>
            <a:ext cx="34972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SLUSH PUPPiE®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Spray Candy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386044" y="2961806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#12214-SP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0.85 fl oz (25mL)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4.92 x 6.42 x 4.17"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102045" y="6858000"/>
            <a:ext cx="3854310" cy="30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SLUSH </a:t>
            </a:r>
            <a:r>
              <a:rPr lang="en-US" sz="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PUPPiE</a:t>
            </a: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 ©2026 Koko’s Confectionery &amp; Novelty. All Rights Reserved.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64007" y="-943943"/>
            <a:ext cx="13586415" cy="8901988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777240"/>
            <a:ext cx="1829917" cy="1055387"/>
          </a:xfrm>
          <a:custGeom>
            <a:avLst/>
            <a:gdLst/>
            <a:ahLst/>
            <a:cxnLst/>
            <a:rect l="l" t="t" r="r" b="b"/>
            <a:pathLst>
              <a:path w="1829917" h="1055387">
                <a:moveTo>
                  <a:pt x="0" y="0"/>
                </a:moveTo>
                <a:lnTo>
                  <a:pt x="1829917" y="0"/>
                </a:lnTo>
                <a:lnTo>
                  <a:pt x="1829917" y="1055387"/>
                </a:lnTo>
                <a:lnTo>
                  <a:pt x="0" y="10553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968003" y="1084236"/>
            <a:ext cx="3135360" cy="3135360"/>
          </a:xfrm>
          <a:custGeom>
            <a:avLst/>
            <a:gdLst/>
            <a:ahLst/>
            <a:cxnLst/>
            <a:rect l="l" t="t" r="r" b="b"/>
            <a:pathLst>
              <a:path w="3135360" h="3135360">
                <a:moveTo>
                  <a:pt x="0" y="0"/>
                </a:moveTo>
                <a:lnTo>
                  <a:pt x="3135360" y="0"/>
                </a:lnTo>
                <a:lnTo>
                  <a:pt x="3135360" y="3135359"/>
                </a:lnTo>
                <a:lnTo>
                  <a:pt x="0" y="31353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436555" y="1174966"/>
            <a:ext cx="3841920" cy="5331507"/>
          </a:xfrm>
          <a:custGeom>
            <a:avLst/>
            <a:gdLst/>
            <a:ahLst/>
            <a:cxnLst/>
            <a:rect l="l" t="t" r="r" b="b"/>
            <a:pathLst>
              <a:path w="3841920" h="5331507">
                <a:moveTo>
                  <a:pt x="0" y="0"/>
                </a:moveTo>
                <a:lnTo>
                  <a:pt x="3841921" y="0"/>
                </a:lnTo>
                <a:lnTo>
                  <a:pt x="3841921" y="5331508"/>
                </a:lnTo>
                <a:lnTo>
                  <a:pt x="0" y="53315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387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6386044" y="1900721"/>
            <a:ext cx="34972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SLUSH PUPPiE®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Squeeze Candy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386044" y="2961806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#12218-SP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2.1 fl oz (62mL)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4.96 x 6.61 x 5.12"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102045" y="6944131"/>
            <a:ext cx="3854310" cy="30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SLUSH PUPPiE. ©2026 Koko’s Confectionery &amp; Novelty. All Rights Reserved.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417036" y="-999061"/>
            <a:ext cx="15151542" cy="8859700"/>
          </a:xfrm>
          <a:custGeom>
            <a:avLst/>
            <a:gdLst/>
            <a:ahLst/>
            <a:cxnLst/>
            <a:rect l="l" t="t" r="r" b="b"/>
            <a:pathLst>
              <a:path w="15151542" h="8859700">
                <a:moveTo>
                  <a:pt x="0" y="0"/>
                </a:moveTo>
                <a:lnTo>
                  <a:pt x="15151543" y="0"/>
                </a:lnTo>
                <a:lnTo>
                  <a:pt x="15151543" y="8859700"/>
                </a:lnTo>
                <a:lnTo>
                  <a:pt x="0" y="8859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734" b="-1573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228601"/>
            <a:ext cx="12344400" cy="80010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980207" cy="1452152"/>
          </a:xfrm>
          <a:custGeom>
            <a:avLst/>
            <a:gdLst/>
            <a:ahLst/>
            <a:cxnLst/>
            <a:rect l="l" t="t" r="r" b="b"/>
            <a:pathLst>
              <a:path w="1980207" h="1452152">
                <a:moveTo>
                  <a:pt x="0" y="0"/>
                </a:moveTo>
                <a:lnTo>
                  <a:pt x="1980206" y="0"/>
                </a:lnTo>
                <a:lnTo>
                  <a:pt x="1980206" y="1452152"/>
                </a:lnTo>
                <a:lnTo>
                  <a:pt x="0" y="1452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36555" y="1264783"/>
            <a:ext cx="5401816" cy="5401816"/>
          </a:xfrm>
          <a:custGeom>
            <a:avLst/>
            <a:gdLst/>
            <a:ahLst/>
            <a:cxnLst/>
            <a:rect l="l" t="t" r="r" b="b"/>
            <a:pathLst>
              <a:path w="5401816" h="5401816">
                <a:moveTo>
                  <a:pt x="0" y="0"/>
                </a:moveTo>
                <a:lnTo>
                  <a:pt x="5401817" y="0"/>
                </a:lnTo>
                <a:lnTo>
                  <a:pt x="5401817" y="5401817"/>
                </a:lnTo>
                <a:lnTo>
                  <a:pt x="0" y="54018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386044" y="1862025"/>
            <a:ext cx="34972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Dippin’ Dots® Coated Popping Candy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2935175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#62578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20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0.53 oz (15g)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3.13 x 5.56 x 4.75"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$0.55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048007" y="6858000"/>
            <a:ext cx="3962386" cy="312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Dippin’ Dots, LLC. ©2026 Koko’s Confectionery &amp; Novelty. All Rights Reserved.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228601"/>
            <a:ext cx="12344400" cy="80010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980207" cy="1452152"/>
          </a:xfrm>
          <a:custGeom>
            <a:avLst/>
            <a:gdLst/>
            <a:ahLst/>
            <a:cxnLst/>
            <a:rect l="l" t="t" r="r" b="b"/>
            <a:pathLst>
              <a:path w="1980207" h="1452152">
                <a:moveTo>
                  <a:pt x="0" y="0"/>
                </a:moveTo>
                <a:lnTo>
                  <a:pt x="1980206" y="0"/>
                </a:lnTo>
                <a:lnTo>
                  <a:pt x="1980206" y="1452152"/>
                </a:lnTo>
                <a:lnTo>
                  <a:pt x="0" y="1452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180307" y="524517"/>
            <a:ext cx="1174005" cy="1166454"/>
          </a:xfrm>
          <a:custGeom>
            <a:avLst/>
            <a:gdLst/>
            <a:ahLst/>
            <a:cxnLst/>
            <a:rect l="l" t="t" r="r" b="b"/>
            <a:pathLst>
              <a:path w="1174005" h="1166454">
                <a:moveTo>
                  <a:pt x="0" y="0"/>
                </a:moveTo>
                <a:lnTo>
                  <a:pt x="1174005" y="0"/>
                </a:lnTo>
                <a:lnTo>
                  <a:pt x="1174005" y="1166454"/>
                </a:lnTo>
                <a:lnTo>
                  <a:pt x="0" y="11664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356" t="-22055" r="-15868" b="-235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35952" y="1303270"/>
            <a:ext cx="5421019" cy="5332928"/>
          </a:xfrm>
          <a:custGeom>
            <a:avLst/>
            <a:gdLst/>
            <a:ahLst/>
            <a:cxnLst/>
            <a:rect l="l" t="t" r="r" b="b"/>
            <a:pathLst>
              <a:path w="5421019" h="5332928">
                <a:moveTo>
                  <a:pt x="0" y="0"/>
                </a:moveTo>
                <a:lnTo>
                  <a:pt x="5421020" y="0"/>
                </a:lnTo>
                <a:lnTo>
                  <a:pt x="5421020" y="5332928"/>
                </a:lnTo>
                <a:lnTo>
                  <a:pt x="0" y="53329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6462" y="956878"/>
            <a:ext cx="3332121" cy="3332121"/>
          </a:xfrm>
          <a:custGeom>
            <a:avLst/>
            <a:gdLst/>
            <a:ahLst/>
            <a:cxnLst/>
            <a:rect l="l" t="t" r="r" b="b"/>
            <a:pathLst>
              <a:path w="3332121" h="3332121">
                <a:moveTo>
                  <a:pt x="0" y="0"/>
                </a:moveTo>
                <a:lnTo>
                  <a:pt x="3332121" y="0"/>
                </a:lnTo>
                <a:lnTo>
                  <a:pt x="3332121" y="3332120"/>
                </a:lnTo>
                <a:lnTo>
                  <a:pt x="0" y="33321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6386044" y="1862025"/>
            <a:ext cx="34972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Dippin’ Dots®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Dip-N-Lik®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86044" y="2935175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#62724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1.34 oz (38g)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7.87 x 10.43 x 4.75"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$1.03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048007" y="6858000"/>
            <a:ext cx="3962386" cy="312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Dippin’ Dots, LLC. ©2026 Koko’s Confectionery &amp; Novelty. All Rights Reserved.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228601"/>
            <a:ext cx="12344400" cy="80010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980207" cy="1452152"/>
          </a:xfrm>
          <a:custGeom>
            <a:avLst/>
            <a:gdLst/>
            <a:ahLst/>
            <a:cxnLst/>
            <a:rect l="l" t="t" r="r" b="b"/>
            <a:pathLst>
              <a:path w="1980207" h="1452152">
                <a:moveTo>
                  <a:pt x="0" y="0"/>
                </a:moveTo>
                <a:lnTo>
                  <a:pt x="1980206" y="0"/>
                </a:lnTo>
                <a:lnTo>
                  <a:pt x="1980206" y="1452152"/>
                </a:lnTo>
                <a:lnTo>
                  <a:pt x="0" y="1452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36555" y="1200032"/>
            <a:ext cx="5075880" cy="5075880"/>
          </a:xfrm>
          <a:custGeom>
            <a:avLst/>
            <a:gdLst/>
            <a:ahLst/>
            <a:cxnLst/>
            <a:rect l="l" t="t" r="r" b="b"/>
            <a:pathLst>
              <a:path w="5075880" h="5075880">
                <a:moveTo>
                  <a:pt x="0" y="0"/>
                </a:moveTo>
                <a:lnTo>
                  <a:pt x="5075881" y="0"/>
                </a:lnTo>
                <a:lnTo>
                  <a:pt x="5075881" y="5075880"/>
                </a:lnTo>
                <a:lnTo>
                  <a:pt x="0" y="50758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386044" y="1862025"/>
            <a:ext cx="34972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Dippin’ Dots®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Filled Gumballs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2935175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#62554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24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1.41 oz (40g)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6.75 x 8.13 x 3"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$0.56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048007" y="6858000"/>
            <a:ext cx="3962386" cy="312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Dippin’ Dots, LLC. ©2026 Koko’s Confectionery &amp; Novelty. All Rights Reserved.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228601"/>
            <a:ext cx="12344400" cy="80010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980207" cy="1452152"/>
          </a:xfrm>
          <a:custGeom>
            <a:avLst/>
            <a:gdLst/>
            <a:ahLst/>
            <a:cxnLst/>
            <a:rect l="l" t="t" r="r" b="b"/>
            <a:pathLst>
              <a:path w="1980207" h="1452152">
                <a:moveTo>
                  <a:pt x="0" y="0"/>
                </a:moveTo>
                <a:lnTo>
                  <a:pt x="1980206" y="0"/>
                </a:lnTo>
                <a:lnTo>
                  <a:pt x="1980206" y="1452152"/>
                </a:lnTo>
                <a:lnTo>
                  <a:pt x="0" y="1452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14482" y="1241680"/>
            <a:ext cx="5289040" cy="5289040"/>
          </a:xfrm>
          <a:custGeom>
            <a:avLst/>
            <a:gdLst/>
            <a:ahLst/>
            <a:cxnLst/>
            <a:rect l="l" t="t" r="r" b="b"/>
            <a:pathLst>
              <a:path w="5289040" h="5289040">
                <a:moveTo>
                  <a:pt x="0" y="0"/>
                </a:moveTo>
                <a:lnTo>
                  <a:pt x="5289041" y="0"/>
                </a:lnTo>
                <a:lnTo>
                  <a:pt x="5289041" y="5289040"/>
                </a:lnTo>
                <a:lnTo>
                  <a:pt x="0" y="52890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386044" y="1862025"/>
            <a:ext cx="34972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Dippin’ Dots®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Taffy Bites Cup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2935175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#62778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2.1 oz (60g)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6.5 x 9 x 3.5"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048007" y="6858000"/>
            <a:ext cx="3962386" cy="312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Dippin’ Dots, LLC. ©2026 Koko’s Confectionery &amp; Novelty. All Rights Reserved.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228601"/>
            <a:ext cx="12344400" cy="80010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980207" cy="1452152"/>
          </a:xfrm>
          <a:custGeom>
            <a:avLst/>
            <a:gdLst/>
            <a:ahLst/>
            <a:cxnLst/>
            <a:rect l="l" t="t" r="r" b="b"/>
            <a:pathLst>
              <a:path w="1980207" h="1452152">
                <a:moveTo>
                  <a:pt x="0" y="0"/>
                </a:moveTo>
                <a:lnTo>
                  <a:pt x="1980206" y="0"/>
                </a:lnTo>
                <a:lnTo>
                  <a:pt x="1980206" y="1452152"/>
                </a:lnTo>
                <a:lnTo>
                  <a:pt x="0" y="1452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36555" y="1169742"/>
            <a:ext cx="5432915" cy="5432915"/>
          </a:xfrm>
          <a:custGeom>
            <a:avLst/>
            <a:gdLst/>
            <a:ahLst/>
            <a:cxnLst/>
            <a:rect l="l" t="t" r="r" b="b"/>
            <a:pathLst>
              <a:path w="5432915" h="5432915">
                <a:moveTo>
                  <a:pt x="0" y="0"/>
                </a:moveTo>
                <a:lnTo>
                  <a:pt x="5432916" y="0"/>
                </a:lnTo>
                <a:lnTo>
                  <a:pt x="5432916" y="5432916"/>
                </a:lnTo>
                <a:lnTo>
                  <a:pt x="0" y="54329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386044" y="1862025"/>
            <a:ext cx="34972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Dippin’ Dots®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Taffy Bites Candy Bags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2935175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#62780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36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0.88 oz (25g)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6.5 x 9 x 3.5"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$0.38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048007" y="6858000"/>
            <a:ext cx="3962386" cy="312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Dippin’ Dots, LLC. ©2026 Koko’s Confectionery &amp; Novelty. All Rights Reserved.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-1"/>
            <a:ext cx="10058400" cy="7772401"/>
          </a:xfrm>
          <a:custGeom>
            <a:avLst/>
            <a:gdLst/>
            <a:ahLst/>
            <a:cxnLst/>
            <a:rect l="l" t="t" r="r" b="b"/>
            <a:pathLst>
              <a:path w="15151542" h="8859700">
                <a:moveTo>
                  <a:pt x="0" y="0"/>
                </a:moveTo>
                <a:lnTo>
                  <a:pt x="15151543" y="0"/>
                </a:lnTo>
                <a:lnTo>
                  <a:pt x="15151543" y="8859700"/>
                </a:lnTo>
                <a:lnTo>
                  <a:pt x="0" y="8859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734" b="-1573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52283" y="-952401"/>
            <a:ext cx="12344400" cy="886874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628068" y="7038027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67576" y="88165"/>
            <a:ext cx="5221039" cy="763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b="1" u="none" strike="noStrike">
                <a:solidFill>
                  <a:srgbClr val="FFFFFF"/>
                </a:solidFill>
                <a:latin typeface="RooneySans Heavy"/>
                <a:ea typeface="RooneySans Heavy"/>
                <a:cs typeface="RooneySans Heavy"/>
                <a:sym typeface="RooneySans Heavy"/>
              </a:rPr>
              <a:t>Proven Performance at Major Retailers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-1431259" y="-879660"/>
            <a:ext cx="13674173" cy="4007500"/>
            <a:chOff x="0" y="0"/>
            <a:chExt cx="3581082" cy="104951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581082" cy="1049510"/>
            </a:xfrm>
            <a:custGeom>
              <a:avLst/>
              <a:gdLst/>
              <a:ahLst/>
              <a:cxnLst/>
              <a:rect l="l" t="t" r="r" b="b"/>
              <a:pathLst>
                <a:path w="3581082" h="1049510">
                  <a:moveTo>
                    <a:pt x="0" y="0"/>
                  </a:moveTo>
                  <a:lnTo>
                    <a:pt x="3581082" y="0"/>
                  </a:lnTo>
                  <a:lnTo>
                    <a:pt x="3581082" y="1049510"/>
                  </a:lnTo>
                  <a:lnTo>
                    <a:pt x="0" y="1049510"/>
                  </a:lnTo>
                  <a:close/>
                </a:path>
              </a:pathLst>
            </a:custGeom>
            <a:solidFill>
              <a:srgbClr val="EF5B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19050"/>
              <a:ext cx="3581082" cy="1068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4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06208" y="1734635"/>
            <a:ext cx="2215067" cy="221506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9417" y="0"/>
                  </a:moveTo>
                  <a:lnTo>
                    <a:pt x="753383" y="0"/>
                  </a:lnTo>
                  <a:cubicBezTo>
                    <a:pt x="769141" y="0"/>
                    <a:pt x="784254" y="6260"/>
                    <a:pt x="795397" y="17403"/>
                  </a:cubicBezTo>
                  <a:cubicBezTo>
                    <a:pt x="806540" y="28546"/>
                    <a:pt x="812800" y="43659"/>
                    <a:pt x="812800" y="59417"/>
                  </a:cubicBezTo>
                  <a:lnTo>
                    <a:pt x="812800" y="753383"/>
                  </a:lnTo>
                  <a:cubicBezTo>
                    <a:pt x="812800" y="769141"/>
                    <a:pt x="806540" y="784254"/>
                    <a:pt x="795397" y="795397"/>
                  </a:cubicBezTo>
                  <a:cubicBezTo>
                    <a:pt x="784254" y="806540"/>
                    <a:pt x="769141" y="812800"/>
                    <a:pt x="753383" y="812800"/>
                  </a:cubicBezTo>
                  <a:lnTo>
                    <a:pt x="59417" y="812800"/>
                  </a:lnTo>
                  <a:cubicBezTo>
                    <a:pt x="43659" y="812800"/>
                    <a:pt x="28546" y="806540"/>
                    <a:pt x="17403" y="795397"/>
                  </a:cubicBezTo>
                  <a:cubicBezTo>
                    <a:pt x="6260" y="784254"/>
                    <a:pt x="0" y="769141"/>
                    <a:pt x="0" y="753383"/>
                  </a:cubicBezTo>
                  <a:lnTo>
                    <a:pt x="0" y="59417"/>
                  </a:lnTo>
                  <a:cubicBezTo>
                    <a:pt x="0" y="43659"/>
                    <a:pt x="6260" y="28546"/>
                    <a:pt x="17403" y="17403"/>
                  </a:cubicBezTo>
                  <a:cubicBezTo>
                    <a:pt x="28546" y="6260"/>
                    <a:pt x="43659" y="0"/>
                    <a:pt x="59417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697946" y="1734635"/>
            <a:ext cx="2233634" cy="2233634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8923" y="0"/>
                  </a:moveTo>
                  <a:lnTo>
                    <a:pt x="753877" y="0"/>
                  </a:lnTo>
                  <a:cubicBezTo>
                    <a:pt x="786419" y="0"/>
                    <a:pt x="812800" y="26381"/>
                    <a:pt x="812800" y="58923"/>
                  </a:cubicBezTo>
                  <a:lnTo>
                    <a:pt x="812800" y="753877"/>
                  </a:lnTo>
                  <a:cubicBezTo>
                    <a:pt x="812800" y="786419"/>
                    <a:pt x="786419" y="812800"/>
                    <a:pt x="753877" y="812800"/>
                  </a:cubicBezTo>
                  <a:lnTo>
                    <a:pt x="58923" y="812800"/>
                  </a:lnTo>
                  <a:cubicBezTo>
                    <a:pt x="26381" y="812800"/>
                    <a:pt x="0" y="786419"/>
                    <a:pt x="0" y="753877"/>
                  </a:cubicBezTo>
                  <a:lnTo>
                    <a:pt x="0" y="58923"/>
                  </a:lnTo>
                  <a:cubicBezTo>
                    <a:pt x="0" y="26381"/>
                    <a:pt x="26381" y="0"/>
                    <a:pt x="58923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108252" y="1734635"/>
            <a:ext cx="2237717" cy="2237717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8816" y="0"/>
                  </a:moveTo>
                  <a:lnTo>
                    <a:pt x="753984" y="0"/>
                  </a:lnTo>
                  <a:cubicBezTo>
                    <a:pt x="786467" y="0"/>
                    <a:pt x="812800" y="26333"/>
                    <a:pt x="812800" y="58816"/>
                  </a:cubicBezTo>
                  <a:lnTo>
                    <a:pt x="812800" y="753984"/>
                  </a:lnTo>
                  <a:cubicBezTo>
                    <a:pt x="812800" y="786467"/>
                    <a:pt x="786467" y="812800"/>
                    <a:pt x="753984" y="812800"/>
                  </a:cubicBezTo>
                  <a:lnTo>
                    <a:pt x="58816" y="812800"/>
                  </a:lnTo>
                  <a:cubicBezTo>
                    <a:pt x="26333" y="812800"/>
                    <a:pt x="0" y="786467"/>
                    <a:pt x="0" y="753984"/>
                  </a:cubicBezTo>
                  <a:lnTo>
                    <a:pt x="0" y="58816"/>
                  </a:lnTo>
                  <a:cubicBezTo>
                    <a:pt x="0" y="26333"/>
                    <a:pt x="26333" y="0"/>
                    <a:pt x="58816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537717" y="1734635"/>
            <a:ext cx="2214475" cy="2214475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9433" y="0"/>
                  </a:moveTo>
                  <a:lnTo>
                    <a:pt x="753367" y="0"/>
                  </a:lnTo>
                  <a:cubicBezTo>
                    <a:pt x="786191" y="0"/>
                    <a:pt x="812800" y="26609"/>
                    <a:pt x="812800" y="59433"/>
                  </a:cubicBezTo>
                  <a:lnTo>
                    <a:pt x="812800" y="753367"/>
                  </a:lnTo>
                  <a:cubicBezTo>
                    <a:pt x="812800" y="786191"/>
                    <a:pt x="786191" y="812800"/>
                    <a:pt x="753367" y="812800"/>
                  </a:cubicBezTo>
                  <a:lnTo>
                    <a:pt x="59433" y="812800"/>
                  </a:lnTo>
                  <a:cubicBezTo>
                    <a:pt x="26609" y="812800"/>
                    <a:pt x="0" y="786191"/>
                    <a:pt x="0" y="753367"/>
                  </a:cubicBezTo>
                  <a:lnTo>
                    <a:pt x="0" y="59433"/>
                  </a:lnTo>
                  <a:cubicBezTo>
                    <a:pt x="0" y="26609"/>
                    <a:pt x="26609" y="0"/>
                    <a:pt x="59433" y="0"/>
                  </a:cubicBezTo>
                  <a:close/>
                </a:path>
              </a:pathLst>
            </a:custGeom>
            <a:blipFill>
              <a:blip r:embed="rId7"/>
              <a:stretch>
                <a:fillRect t="-12671" b="-2066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935769" y="1004092"/>
            <a:ext cx="8571898" cy="355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6"/>
              </a:lnSpc>
            </a:pPr>
            <a:r>
              <a:rPr lang="en-US" sz="2133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Strong sell-through       Repeat orders       Nationwide distribution</a:t>
            </a:r>
          </a:p>
        </p:txBody>
      </p:sp>
      <p:sp>
        <p:nvSpPr>
          <p:cNvPr id="35" name="Freeform 35"/>
          <p:cNvSpPr/>
          <p:nvPr/>
        </p:nvSpPr>
        <p:spPr>
          <a:xfrm>
            <a:off x="609600" y="1064759"/>
            <a:ext cx="252914" cy="260830"/>
          </a:xfrm>
          <a:custGeom>
            <a:avLst/>
            <a:gdLst/>
            <a:ahLst/>
            <a:cxnLst/>
            <a:rect l="l" t="t" r="r" b="b"/>
            <a:pathLst>
              <a:path w="252914" h="252914">
                <a:moveTo>
                  <a:pt x="0" y="0"/>
                </a:moveTo>
                <a:lnTo>
                  <a:pt x="252913" y="0"/>
                </a:lnTo>
                <a:lnTo>
                  <a:pt x="252913" y="252914"/>
                </a:lnTo>
                <a:lnTo>
                  <a:pt x="0" y="2529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3703412" y="1064759"/>
            <a:ext cx="252914" cy="260830"/>
          </a:xfrm>
          <a:custGeom>
            <a:avLst/>
            <a:gdLst/>
            <a:ahLst/>
            <a:cxnLst/>
            <a:rect l="l" t="t" r="r" b="b"/>
            <a:pathLst>
              <a:path w="252914" h="252914">
                <a:moveTo>
                  <a:pt x="0" y="0"/>
                </a:moveTo>
                <a:lnTo>
                  <a:pt x="252914" y="0"/>
                </a:lnTo>
                <a:lnTo>
                  <a:pt x="252914" y="252914"/>
                </a:lnTo>
                <a:lnTo>
                  <a:pt x="0" y="2529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6102737" y="1064759"/>
            <a:ext cx="252914" cy="260830"/>
          </a:xfrm>
          <a:custGeom>
            <a:avLst/>
            <a:gdLst/>
            <a:ahLst/>
            <a:cxnLst/>
            <a:rect l="l" t="t" r="r" b="b"/>
            <a:pathLst>
              <a:path w="252914" h="252914">
                <a:moveTo>
                  <a:pt x="0" y="0"/>
                </a:moveTo>
                <a:lnTo>
                  <a:pt x="252914" y="0"/>
                </a:lnTo>
                <a:lnTo>
                  <a:pt x="252914" y="252914"/>
                </a:lnTo>
                <a:lnTo>
                  <a:pt x="0" y="2529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38"/>
          <p:cNvSpPr txBox="1"/>
          <p:nvPr/>
        </p:nvSpPr>
        <p:spPr>
          <a:xfrm>
            <a:off x="919799" y="143007"/>
            <a:ext cx="8218801" cy="709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3"/>
              </a:lnSpc>
            </a:pPr>
            <a:r>
              <a:rPr lang="en-US" sz="4288" b="1" dirty="0">
                <a:solidFill>
                  <a:srgbClr val="FFFFFF"/>
                </a:solidFill>
                <a:latin typeface="RooneySans Heavy"/>
                <a:ea typeface="RooneySans Heavy"/>
                <a:cs typeface="RooneySans Heavy"/>
                <a:sym typeface="RooneySans Heavy"/>
              </a:rPr>
              <a:t>Proven Retail Performance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17862" y="3993483"/>
            <a:ext cx="1191490" cy="23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32"/>
              </a:lnSpc>
              <a:spcBef>
                <a:spcPct val="0"/>
              </a:spcBef>
            </a:pPr>
            <a:r>
              <a:rPr lang="en-US" sz="1380" b="1" u="none" strike="noStrik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ICEE Dip-N-Lik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013561" y="4016133"/>
            <a:ext cx="1704770" cy="23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32"/>
              </a:lnSpc>
              <a:spcBef>
                <a:spcPct val="0"/>
              </a:spcBef>
            </a:pPr>
            <a:r>
              <a:rPr lang="en-US" sz="1380" b="1" u="none" strike="noStrik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ICEE Squeeze Candy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660031" y="4012050"/>
            <a:ext cx="989177" cy="23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32"/>
              </a:lnSpc>
              <a:spcBef>
                <a:spcPct val="0"/>
              </a:spcBef>
            </a:pPr>
            <a:r>
              <a:rPr lang="en-US" sz="1380" b="1" u="none" strike="noStrik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Fast Burger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811672" y="3993483"/>
            <a:ext cx="1666566" cy="23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1380" b="1" u="none" strike="noStrik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Koko’s novelty rack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-2888164" y="5487084"/>
            <a:ext cx="15834727" cy="1898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275"/>
              </a:lnSpc>
              <a:spcBef>
                <a:spcPct val="0"/>
              </a:spcBef>
            </a:pPr>
            <a:r>
              <a:rPr lang="en-US" sz="279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</a:t>
            </a:r>
            <a:r>
              <a:rPr lang="en-US" sz="2799" u="none" strike="noStrike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roven novelty candy programs built </a:t>
            </a:r>
          </a:p>
          <a:p>
            <a:pPr marL="0" lvl="0" indent="0" algn="ctr">
              <a:lnSpc>
                <a:spcPts val="3275"/>
              </a:lnSpc>
              <a:spcBef>
                <a:spcPct val="0"/>
              </a:spcBef>
            </a:pPr>
            <a:r>
              <a:rPr lang="en-US" sz="2799" u="none" strike="noStrike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for sell-through and repeat purchase.</a:t>
            </a:r>
          </a:p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endParaRPr lang="en-US" sz="2799" u="none" strike="noStrike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endParaRPr lang="en-US" sz="2799" u="none" strike="noStrike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660713" y="4650498"/>
            <a:ext cx="8366009" cy="756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430"/>
              </a:lnSpc>
              <a:spcBef>
                <a:spcPct val="0"/>
              </a:spcBef>
            </a:pPr>
            <a:r>
              <a:rPr lang="en-US" sz="4593" b="1" u="none" strike="noStrike" dirty="0">
                <a:solidFill>
                  <a:srgbClr val="EF5BA1"/>
                </a:solidFill>
                <a:latin typeface="RooneySans Heavy"/>
                <a:ea typeface="RooneySans Heavy"/>
                <a:cs typeface="RooneySans Heavy"/>
                <a:sym typeface="RooneySans Heavy"/>
              </a:rPr>
              <a:t>Partner with Koko’s Candy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369553" y="7035928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5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380999"/>
            <a:ext cx="12344400" cy="73914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258119" y="777240"/>
            <a:ext cx="1174005" cy="1166454"/>
          </a:xfrm>
          <a:custGeom>
            <a:avLst/>
            <a:gdLst/>
            <a:ahLst/>
            <a:cxnLst/>
            <a:rect l="l" t="t" r="r" b="b"/>
            <a:pathLst>
              <a:path w="1174005" h="1166454">
                <a:moveTo>
                  <a:pt x="0" y="0"/>
                </a:moveTo>
                <a:lnTo>
                  <a:pt x="1174005" y="0"/>
                </a:lnTo>
                <a:lnTo>
                  <a:pt x="1174005" y="1166454"/>
                </a:lnTo>
                <a:lnTo>
                  <a:pt x="0" y="1166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356" t="-22055" r="-15868" b="-235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679665" y="951500"/>
            <a:ext cx="3262351" cy="3262351"/>
          </a:xfrm>
          <a:custGeom>
            <a:avLst/>
            <a:gdLst/>
            <a:ahLst/>
            <a:cxnLst/>
            <a:rect l="l" t="t" r="r" b="b"/>
            <a:pathLst>
              <a:path w="3262351" h="3262351">
                <a:moveTo>
                  <a:pt x="0" y="0"/>
                </a:moveTo>
                <a:lnTo>
                  <a:pt x="3262351" y="0"/>
                </a:lnTo>
                <a:lnTo>
                  <a:pt x="3262351" y="3262351"/>
                </a:lnTo>
                <a:lnTo>
                  <a:pt x="0" y="3262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0" y="1491647"/>
            <a:ext cx="5324211" cy="5324211"/>
          </a:xfrm>
          <a:custGeom>
            <a:avLst/>
            <a:gdLst/>
            <a:ahLst/>
            <a:cxnLst/>
            <a:rect l="l" t="t" r="r" b="b"/>
            <a:pathLst>
              <a:path w="5324211" h="5324211">
                <a:moveTo>
                  <a:pt x="0" y="0"/>
                </a:moveTo>
                <a:lnTo>
                  <a:pt x="5324211" y="0"/>
                </a:lnTo>
                <a:lnTo>
                  <a:pt x="5324211" y="5324211"/>
                </a:lnTo>
                <a:lnTo>
                  <a:pt x="0" y="53242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3628068" y="70104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1984248"/>
            <a:ext cx="33067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Adorable Animal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Dip-N-Lik®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86044" y="3032583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#62731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1.41 oz (40g)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6.13 x 8.13 x 4.5"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$1.00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344017"/>
            <a:ext cx="12344400" cy="742838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837427"/>
            <a:ext cx="1046080" cy="1046080"/>
          </a:xfrm>
          <a:custGeom>
            <a:avLst/>
            <a:gdLst/>
            <a:ahLst/>
            <a:cxnLst/>
            <a:rect l="l" t="t" r="r" b="b"/>
            <a:pathLst>
              <a:path w="1046080" h="1046080">
                <a:moveTo>
                  <a:pt x="0" y="0"/>
                </a:moveTo>
                <a:lnTo>
                  <a:pt x="1046080" y="0"/>
                </a:lnTo>
                <a:lnTo>
                  <a:pt x="1046080" y="1046080"/>
                </a:lnTo>
                <a:lnTo>
                  <a:pt x="0" y="104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911777" y="344018"/>
            <a:ext cx="3337609" cy="3337609"/>
          </a:xfrm>
          <a:custGeom>
            <a:avLst/>
            <a:gdLst/>
            <a:ahLst/>
            <a:cxnLst/>
            <a:rect l="l" t="t" r="r" b="b"/>
            <a:pathLst>
              <a:path w="3337609" h="3337609">
                <a:moveTo>
                  <a:pt x="0" y="0"/>
                </a:moveTo>
                <a:lnTo>
                  <a:pt x="3337609" y="0"/>
                </a:lnTo>
                <a:lnTo>
                  <a:pt x="3337609" y="3337609"/>
                </a:lnTo>
                <a:lnTo>
                  <a:pt x="0" y="33376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65137" y="1409816"/>
            <a:ext cx="4803035" cy="4803035"/>
          </a:xfrm>
          <a:custGeom>
            <a:avLst/>
            <a:gdLst/>
            <a:ahLst/>
            <a:cxnLst/>
            <a:rect l="l" t="t" r="r" b="b"/>
            <a:pathLst>
              <a:path w="4803035" h="4803035">
                <a:moveTo>
                  <a:pt x="0" y="0"/>
                </a:moveTo>
                <a:lnTo>
                  <a:pt x="4803035" y="0"/>
                </a:lnTo>
                <a:lnTo>
                  <a:pt x="4803035" y="4803035"/>
                </a:lnTo>
                <a:lnTo>
                  <a:pt x="0" y="4803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3628068" y="70104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1984248"/>
            <a:ext cx="330671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Alien Twist-N-Lik®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86044" y="2625484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#62688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0.8 oz (25g)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6.75 x 8.63 x 4.38"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$1.00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524871"/>
            <a:ext cx="12344400" cy="7247529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36555" y="1084236"/>
            <a:ext cx="5336218" cy="5336218"/>
          </a:xfrm>
          <a:custGeom>
            <a:avLst/>
            <a:gdLst/>
            <a:ahLst/>
            <a:cxnLst/>
            <a:rect l="l" t="t" r="r" b="b"/>
            <a:pathLst>
              <a:path w="5336218" h="5336218">
                <a:moveTo>
                  <a:pt x="0" y="0"/>
                </a:moveTo>
                <a:lnTo>
                  <a:pt x="5336218" y="0"/>
                </a:lnTo>
                <a:lnTo>
                  <a:pt x="5336218" y="5336217"/>
                </a:lnTo>
                <a:lnTo>
                  <a:pt x="0" y="53362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6386044" y="1984248"/>
            <a:ext cx="330671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Candy Fan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86044" y="263575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#10227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0.5 oz (16g)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6.88 x 7.01 x 5.51"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628068" y="7038027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228599"/>
            <a:ext cx="12344400" cy="75438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239161" y="1476881"/>
            <a:ext cx="5291985" cy="5291985"/>
          </a:xfrm>
          <a:custGeom>
            <a:avLst/>
            <a:gdLst/>
            <a:ahLst/>
            <a:cxnLst/>
            <a:rect l="l" t="t" r="r" b="b"/>
            <a:pathLst>
              <a:path w="5291985" h="5291985">
                <a:moveTo>
                  <a:pt x="0" y="0"/>
                </a:moveTo>
                <a:lnTo>
                  <a:pt x="5291985" y="0"/>
                </a:lnTo>
                <a:lnTo>
                  <a:pt x="5291985" y="5291985"/>
                </a:lnTo>
                <a:lnTo>
                  <a:pt x="0" y="52919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3177497" y="575318"/>
            <a:ext cx="3252835" cy="3252835"/>
          </a:xfrm>
          <a:custGeom>
            <a:avLst/>
            <a:gdLst/>
            <a:ahLst/>
            <a:cxnLst/>
            <a:rect l="l" t="t" r="r" b="b"/>
            <a:pathLst>
              <a:path w="3252835" h="3252835">
                <a:moveTo>
                  <a:pt x="0" y="0"/>
                </a:moveTo>
                <a:lnTo>
                  <a:pt x="3252835" y="0"/>
                </a:lnTo>
                <a:lnTo>
                  <a:pt x="3252835" y="3252835"/>
                </a:lnTo>
                <a:lnTo>
                  <a:pt x="0" y="32528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386044" y="1984248"/>
            <a:ext cx="330671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Candy Hot Pot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263575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#62772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1.59 oz (45g)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7.1 x 10.5 x 6.3"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4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$1.24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628068" y="70104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304799"/>
            <a:ext cx="12344400" cy="74676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36555" y="1190719"/>
            <a:ext cx="5390962" cy="5390962"/>
          </a:xfrm>
          <a:custGeom>
            <a:avLst/>
            <a:gdLst/>
            <a:ahLst/>
            <a:cxnLst/>
            <a:rect l="l" t="t" r="r" b="b"/>
            <a:pathLst>
              <a:path w="5390962" h="5390962">
                <a:moveTo>
                  <a:pt x="0" y="0"/>
                </a:moveTo>
                <a:lnTo>
                  <a:pt x="5390963" y="0"/>
                </a:lnTo>
                <a:lnTo>
                  <a:pt x="5390963" y="5390962"/>
                </a:lnTo>
                <a:lnTo>
                  <a:pt x="0" y="5390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6386044" y="1984248"/>
            <a:ext cx="330671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Clacker Toy &amp; Candy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86044" y="263575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#62670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0.56 oz (16g)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5.74 x 8.27 x 6.30"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628068" y="70104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304799"/>
            <a:ext cx="12344400" cy="74676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2428504" y="777240"/>
            <a:ext cx="3736357" cy="4170644"/>
          </a:xfrm>
          <a:custGeom>
            <a:avLst/>
            <a:gdLst/>
            <a:ahLst/>
            <a:cxnLst/>
            <a:rect l="l" t="t" r="r" b="b"/>
            <a:pathLst>
              <a:path w="3736357" h="4170644">
                <a:moveTo>
                  <a:pt x="0" y="0"/>
                </a:moveTo>
                <a:lnTo>
                  <a:pt x="3736357" y="0"/>
                </a:lnTo>
                <a:lnTo>
                  <a:pt x="3736357" y="4170644"/>
                </a:lnTo>
                <a:lnTo>
                  <a:pt x="0" y="417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18" r="-71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36555" y="1190719"/>
            <a:ext cx="3983898" cy="5390962"/>
          </a:xfrm>
          <a:custGeom>
            <a:avLst/>
            <a:gdLst/>
            <a:ahLst/>
            <a:cxnLst/>
            <a:rect l="l" t="t" r="r" b="b"/>
            <a:pathLst>
              <a:path w="3983898" h="5390962">
                <a:moveTo>
                  <a:pt x="0" y="0"/>
                </a:moveTo>
                <a:lnTo>
                  <a:pt x="3983898" y="0"/>
                </a:lnTo>
                <a:lnTo>
                  <a:pt x="3983898" y="5390962"/>
                </a:lnTo>
                <a:lnTo>
                  <a:pt x="0" y="5390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53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386044" y="1984248"/>
            <a:ext cx="330671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Crank Pop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263575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#62552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16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0.81 oz (23g)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5 x 7.3 x 6.6"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628068" y="70104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304799"/>
            <a:ext cx="12344400" cy="74676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2884071" y="984257"/>
            <a:ext cx="3283951" cy="3283951"/>
          </a:xfrm>
          <a:custGeom>
            <a:avLst/>
            <a:gdLst/>
            <a:ahLst/>
            <a:cxnLst/>
            <a:rect l="l" t="t" r="r" b="b"/>
            <a:pathLst>
              <a:path w="3283951" h="3283951">
                <a:moveTo>
                  <a:pt x="0" y="0"/>
                </a:moveTo>
                <a:lnTo>
                  <a:pt x="3283951" y="0"/>
                </a:lnTo>
                <a:lnTo>
                  <a:pt x="3283951" y="3283952"/>
                </a:lnTo>
                <a:lnTo>
                  <a:pt x="0" y="32839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36555" y="1290932"/>
            <a:ext cx="5156996" cy="5156996"/>
          </a:xfrm>
          <a:custGeom>
            <a:avLst/>
            <a:gdLst/>
            <a:ahLst/>
            <a:cxnLst/>
            <a:rect l="l" t="t" r="r" b="b"/>
            <a:pathLst>
              <a:path w="5156996" h="5156996">
                <a:moveTo>
                  <a:pt x="0" y="0"/>
                </a:moveTo>
                <a:lnTo>
                  <a:pt x="5156997" y="0"/>
                </a:lnTo>
                <a:lnTo>
                  <a:pt x="5156997" y="5156996"/>
                </a:lnTo>
                <a:lnTo>
                  <a:pt x="0" y="51569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6258119" y="777240"/>
            <a:ext cx="1174005" cy="1166454"/>
          </a:xfrm>
          <a:custGeom>
            <a:avLst/>
            <a:gdLst/>
            <a:ahLst/>
            <a:cxnLst/>
            <a:rect l="l" t="t" r="r" b="b"/>
            <a:pathLst>
              <a:path w="1174005" h="1166454">
                <a:moveTo>
                  <a:pt x="0" y="0"/>
                </a:moveTo>
                <a:lnTo>
                  <a:pt x="1174005" y="0"/>
                </a:lnTo>
                <a:lnTo>
                  <a:pt x="1174005" y="1166454"/>
                </a:lnTo>
                <a:lnTo>
                  <a:pt x="0" y="11664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356" t="-22055" r="-15868" b="-235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6386044" y="1984248"/>
            <a:ext cx="330671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Crazy Bird Dip-N-Lik®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263575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#62642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0.95 oz (27g)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6.5 x 6.56 x 5.25"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$1.22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628068" y="70104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304799"/>
            <a:ext cx="12344400" cy="74676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258119" y="777240"/>
            <a:ext cx="1174005" cy="1166454"/>
          </a:xfrm>
          <a:custGeom>
            <a:avLst/>
            <a:gdLst/>
            <a:ahLst/>
            <a:cxnLst/>
            <a:rect l="l" t="t" r="r" b="b"/>
            <a:pathLst>
              <a:path w="1174005" h="1166454">
                <a:moveTo>
                  <a:pt x="0" y="0"/>
                </a:moveTo>
                <a:lnTo>
                  <a:pt x="1174005" y="0"/>
                </a:lnTo>
                <a:lnTo>
                  <a:pt x="1174005" y="1166454"/>
                </a:lnTo>
                <a:lnTo>
                  <a:pt x="0" y="1166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356" t="-22055" r="-15868" b="-235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36555" y="1639541"/>
            <a:ext cx="4928396" cy="4928396"/>
          </a:xfrm>
          <a:custGeom>
            <a:avLst/>
            <a:gdLst/>
            <a:ahLst/>
            <a:cxnLst/>
            <a:rect l="l" t="t" r="r" b="b"/>
            <a:pathLst>
              <a:path w="4928396" h="4928396">
                <a:moveTo>
                  <a:pt x="0" y="0"/>
                </a:moveTo>
                <a:lnTo>
                  <a:pt x="4928397" y="0"/>
                </a:lnTo>
                <a:lnTo>
                  <a:pt x="4928397" y="4928396"/>
                </a:lnTo>
                <a:lnTo>
                  <a:pt x="0" y="49283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114278" y="959897"/>
            <a:ext cx="3143842" cy="3143842"/>
          </a:xfrm>
          <a:custGeom>
            <a:avLst/>
            <a:gdLst/>
            <a:ahLst/>
            <a:cxnLst/>
            <a:rect l="l" t="t" r="r" b="b"/>
            <a:pathLst>
              <a:path w="3143842" h="3143842">
                <a:moveTo>
                  <a:pt x="0" y="0"/>
                </a:moveTo>
                <a:lnTo>
                  <a:pt x="3143841" y="0"/>
                </a:lnTo>
                <a:lnTo>
                  <a:pt x="3143841" y="3143842"/>
                </a:lnTo>
                <a:lnTo>
                  <a:pt x="0" y="31438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6386044" y="1984248"/>
            <a:ext cx="330671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Egg Pop Dip-N-Lik®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263575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#62720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1.05 oz (30g)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6.81 x 9 x 3.38"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$1.00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628068" y="70104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381001"/>
            <a:ext cx="12344400" cy="81534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292784" y="1001404"/>
            <a:ext cx="287542" cy="292104"/>
          </a:xfrm>
          <a:custGeom>
            <a:avLst/>
            <a:gdLst/>
            <a:ahLst/>
            <a:cxnLst/>
            <a:rect l="l" t="t" r="r" b="b"/>
            <a:pathLst>
              <a:path w="287542" h="292104">
                <a:moveTo>
                  <a:pt x="0" y="0"/>
                </a:moveTo>
                <a:lnTo>
                  <a:pt x="287542" y="0"/>
                </a:lnTo>
                <a:lnTo>
                  <a:pt x="287542" y="292104"/>
                </a:lnTo>
                <a:lnTo>
                  <a:pt x="0" y="2921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5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258119" y="777240"/>
            <a:ext cx="1174005" cy="1166454"/>
          </a:xfrm>
          <a:custGeom>
            <a:avLst/>
            <a:gdLst/>
            <a:ahLst/>
            <a:cxnLst/>
            <a:rect l="l" t="t" r="r" b="b"/>
            <a:pathLst>
              <a:path w="1174005" h="1166454">
                <a:moveTo>
                  <a:pt x="0" y="0"/>
                </a:moveTo>
                <a:lnTo>
                  <a:pt x="1174005" y="0"/>
                </a:lnTo>
                <a:lnTo>
                  <a:pt x="1174005" y="1166454"/>
                </a:lnTo>
                <a:lnTo>
                  <a:pt x="0" y="11664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356" t="-22055" r="-15868" b="-235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436555" y="1360467"/>
            <a:ext cx="5433142" cy="5272072"/>
          </a:xfrm>
          <a:custGeom>
            <a:avLst/>
            <a:gdLst/>
            <a:ahLst/>
            <a:cxnLst/>
            <a:rect l="l" t="t" r="r" b="b"/>
            <a:pathLst>
              <a:path w="5433142" h="5272072">
                <a:moveTo>
                  <a:pt x="0" y="0"/>
                </a:moveTo>
                <a:lnTo>
                  <a:pt x="5433142" y="0"/>
                </a:lnTo>
                <a:lnTo>
                  <a:pt x="5433142" y="5272072"/>
                </a:lnTo>
                <a:lnTo>
                  <a:pt x="0" y="52720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0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6386044" y="1984248"/>
            <a:ext cx="349721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Fast Burger Dip-N-Lik®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2660421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#62664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0.74 oz (21g)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6.25 x 9.25 x 5.2"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$1.22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628068" y="69342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580326" y="1001404"/>
            <a:ext cx="5019108" cy="306345"/>
            <a:chOff x="0" y="0"/>
            <a:chExt cx="6692144" cy="408461"/>
          </a:xfrm>
        </p:grpSpPr>
        <p:sp>
          <p:nvSpPr>
            <p:cNvPr id="28" name="TextBox 28"/>
            <p:cNvSpPr txBox="1"/>
            <p:nvPr/>
          </p:nvSpPr>
          <p:spPr>
            <a:xfrm>
              <a:off x="31844" y="43124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Hot Novelties!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9050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F7C42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Hot Novelties!</a:t>
              </a:r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380999"/>
            <a:ext cx="12344400" cy="73914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57160" y="873042"/>
            <a:ext cx="975923" cy="974849"/>
          </a:xfrm>
          <a:custGeom>
            <a:avLst/>
            <a:gdLst/>
            <a:ahLst/>
            <a:cxnLst/>
            <a:rect l="l" t="t" r="r" b="b"/>
            <a:pathLst>
              <a:path w="975923" h="974849">
                <a:moveTo>
                  <a:pt x="0" y="0"/>
                </a:moveTo>
                <a:lnTo>
                  <a:pt x="975923" y="0"/>
                </a:lnTo>
                <a:lnTo>
                  <a:pt x="975923" y="974849"/>
                </a:lnTo>
                <a:lnTo>
                  <a:pt x="0" y="9748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36555" y="1155584"/>
            <a:ext cx="5461231" cy="5461231"/>
          </a:xfrm>
          <a:custGeom>
            <a:avLst/>
            <a:gdLst/>
            <a:ahLst/>
            <a:cxnLst/>
            <a:rect l="l" t="t" r="r" b="b"/>
            <a:pathLst>
              <a:path w="5461231" h="5461231">
                <a:moveTo>
                  <a:pt x="0" y="0"/>
                </a:moveTo>
                <a:lnTo>
                  <a:pt x="5461231" y="0"/>
                </a:lnTo>
                <a:lnTo>
                  <a:pt x="5461231" y="5461232"/>
                </a:lnTo>
                <a:lnTo>
                  <a:pt x="0" y="54612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386044" y="1984248"/>
            <a:ext cx="34972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Giant Charms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Blow Pop™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3045723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#62718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5 oz (144g)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14 x 9.5 x 13"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 display box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$6.86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817682" y="6892159"/>
            <a:ext cx="4423035" cy="355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 ©2026 Tootsie Roll Industries, LLC.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90943" y="-16119"/>
            <a:ext cx="12392343" cy="7864719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628068" y="7038027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-1436749" y="-17412"/>
            <a:ext cx="13013351" cy="2800266"/>
            <a:chOff x="0" y="0"/>
            <a:chExt cx="3899708" cy="83915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899708" cy="839155"/>
            </a:xfrm>
            <a:custGeom>
              <a:avLst/>
              <a:gdLst/>
              <a:ahLst/>
              <a:cxnLst/>
              <a:rect l="l" t="t" r="r" b="b"/>
              <a:pathLst>
                <a:path w="3899708" h="839155">
                  <a:moveTo>
                    <a:pt x="0" y="0"/>
                  </a:moveTo>
                  <a:lnTo>
                    <a:pt x="3899708" y="0"/>
                  </a:lnTo>
                  <a:lnTo>
                    <a:pt x="3899708" y="839155"/>
                  </a:lnTo>
                  <a:lnTo>
                    <a:pt x="0" y="839155"/>
                  </a:lnTo>
                  <a:close/>
                </a:path>
              </a:pathLst>
            </a:custGeom>
            <a:solidFill>
              <a:srgbClr val="EF5B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3899708" cy="858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4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11656" y="672661"/>
            <a:ext cx="2076548" cy="2076548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6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993379" y="672661"/>
            <a:ext cx="2076548" cy="2076548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6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975102" y="672661"/>
            <a:ext cx="2076548" cy="2076548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6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956824" y="672661"/>
            <a:ext cx="2076548" cy="2076548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6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1410463" y="1072262"/>
            <a:ext cx="1278933" cy="284046"/>
          </a:xfrm>
          <a:custGeom>
            <a:avLst/>
            <a:gdLst/>
            <a:ahLst/>
            <a:cxnLst/>
            <a:rect l="l" t="t" r="r" b="b"/>
            <a:pathLst>
              <a:path w="1278933" h="284046">
                <a:moveTo>
                  <a:pt x="0" y="0"/>
                </a:moveTo>
                <a:lnTo>
                  <a:pt x="1278933" y="0"/>
                </a:lnTo>
                <a:lnTo>
                  <a:pt x="1278933" y="284046"/>
                </a:lnTo>
                <a:lnTo>
                  <a:pt x="0" y="2840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831" t="-112613" r="-10930" b="-1046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5627638" y="871563"/>
            <a:ext cx="820682" cy="834190"/>
          </a:xfrm>
          <a:custGeom>
            <a:avLst/>
            <a:gdLst/>
            <a:ahLst/>
            <a:cxnLst/>
            <a:rect l="l" t="t" r="r" b="b"/>
            <a:pathLst>
              <a:path w="820682" h="834190">
                <a:moveTo>
                  <a:pt x="0" y="0"/>
                </a:moveTo>
                <a:lnTo>
                  <a:pt x="820682" y="0"/>
                </a:lnTo>
                <a:lnTo>
                  <a:pt x="820682" y="834190"/>
                </a:lnTo>
                <a:lnTo>
                  <a:pt x="0" y="8341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6462" t="-47293" r="-54381" b="-528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7472270" y="1130587"/>
            <a:ext cx="1153849" cy="451443"/>
          </a:xfrm>
          <a:custGeom>
            <a:avLst/>
            <a:gdLst/>
            <a:ahLst/>
            <a:cxnLst/>
            <a:rect l="l" t="t" r="r" b="b"/>
            <a:pathLst>
              <a:path w="1153849" h="451443">
                <a:moveTo>
                  <a:pt x="0" y="0"/>
                </a:moveTo>
                <a:lnTo>
                  <a:pt x="1153849" y="0"/>
                </a:lnTo>
                <a:lnTo>
                  <a:pt x="1153849" y="451443"/>
                </a:lnTo>
                <a:lnTo>
                  <a:pt x="0" y="4514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3604350" y="884488"/>
            <a:ext cx="842543" cy="716161"/>
          </a:xfrm>
          <a:custGeom>
            <a:avLst/>
            <a:gdLst/>
            <a:ahLst/>
            <a:cxnLst/>
            <a:rect l="l" t="t" r="r" b="b"/>
            <a:pathLst>
              <a:path w="842543" h="716161">
                <a:moveTo>
                  <a:pt x="0" y="0"/>
                </a:moveTo>
                <a:lnTo>
                  <a:pt x="842542" y="0"/>
                </a:lnTo>
                <a:lnTo>
                  <a:pt x="842542" y="716161"/>
                </a:lnTo>
                <a:lnTo>
                  <a:pt x="0" y="7161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2913643" y="3903750"/>
            <a:ext cx="1354139" cy="453636"/>
          </a:xfrm>
          <a:custGeom>
            <a:avLst/>
            <a:gdLst/>
            <a:ahLst/>
            <a:cxnLst/>
            <a:rect l="l" t="t" r="r" b="b"/>
            <a:pathLst>
              <a:path w="1354139" h="453636">
                <a:moveTo>
                  <a:pt x="0" y="0"/>
                </a:moveTo>
                <a:lnTo>
                  <a:pt x="1354139" y="0"/>
                </a:lnTo>
                <a:lnTo>
                  <a:pt x="1354139" y="453637"/>
                </a:lnTo>
                <a:lnTo>
                  <a:pt x="0" y="4536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2237159" y="5307930"/>
            <a:ext cx="1172938" cy="445716"/>
          </a:xfrm>
          <a:custGeom>
            <a:avLst/>
            <a:gdLst/>
            <a:ahLst/>
            <a:cxnLst/>
            <a:rect l="l" t="t" r="r" b="b"/>
            <a:pathLst>
              <a:path w="1172938" h="445716">
                <a:moveTo>
                  <a:pt x="0" y="0"/>
                </a:moveTo>
                <a:lnTo>
                  <a:pt x="1172938" y="0"/>
                </a:lnTo>
                <a:lnTo>
                  <a:pt x="1172938" y="445717"/>
                </a:lnTo>
                <a:lnTo>
                  <a:pt x="0" y="4457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1410104" y="3957356"/>
            <a:ext cx="1066749" cy="400031"/>
          </a:xfrm>
          <a:custGeom>
            <a:avLst/>
            <a:gdLst/>
            <a:ahLst/>
            <a:cxnLst/>
            <a:rect l="l" t="t" r="r" b="b"/>
            <a:pathLst>
              <a:path w="1066749" h="400031">
                <a:moveTo>
                  <a:pt x="0" y="0"/>
                </a:moveTo>
                <a:lnTo>
                  <a:pt x="1066749" y="0"/>
                </a:lnTo>
                <a:lnTo>
                  <a:pt x="1066749" y="400031"/>
                </a:lnTo>
                <a:lnTo>
                  <a:pt x="0" y="4000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AutoShape 44"/>
          <p:cNvSpPr/>
          <p:nvPr/>
        </p:nvSpPr>
        <p:spPr>
          <a:xfrm flipH="1" flipV="1">
            <a:off x="5363612" y="3274236"/>
            <a:ext cx="0" cy="3041291"/>
          </a:xfrm>
          <a:prstGeom prst="line">
            <a:avLst/>
          </a:prstGeom>
          <a:ln w="38100" cap="rnd">
            <a:solidFill>
              <a:srgbClr val="3D6CB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5" name="TextBox 45"/>
          <p:cNvSpPr txBox="1"/>
          <p:nvPr/>
        </p:nvSpPr>
        <p:spPr>
          <a:xfrm>
            <a:off x="4521099" y="3301658"/>
            <a:ext cx="6472853" cy="764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26"/>
              </a:lnSpc>
            </a:pPr>
            <a:r>
              <a:rPr lang="en-US" sz="2956" b="1">
                <a:solidFill>
                  <a:srgbClr val="3AC6F4"/>
                </a:solidFill>
                <a:latin typeface="RooneySans Heavy"/>
                <a:ea typeface="RooneySans Heavy"/>
                <a:cs typeface="RooneySans Heavy"/>
                <a:sym typeface="RooneySans Heavy"/>
              </a:rPr>
              <a:t>Na</a:t>
            </a:r>
            <a:r>
              <a:rPr lang="en-US" sz="2956" b="1" u="none" strike="noStrike">
                <a:solidFill>
                  <a:srgbClr val="3AC6F4"/>
                </a:solidFill>
                <a:latin typeface="RooneySans Heavy"/>
                <a:ea typeface="RooneySans Heavy"/>
                <a:cs typeface="RooneySans Heavy"/>
                <a:sym typeface="RooneySans Heavy"/>
              </a:rPr>
              <a:t>tional Distribution </a:t>
            </a:r>
          </a:p>
          <a:p>
            <a:pPr marL="0" lvl="0" indent="0" algn="ctr">
              <a:lnSpc>
                <a:spcPts val="2926"/>
              </a:lnSpc>
            </a:pPr>
            <a:r>
              <a:rPr lang="en-US" sz="2956" b="1" u="none" strike="noStrike">
                <a:solidFill>
                  <a:srgbClr val="3AC6F4"/>
                </a:solidFill>
                <a:latin typeface="RooneySans Heavy"/>
                <a:ea typeface="RooneySans Heavy"/>
                <a:cs typeface="RooneySans Heavy"/>
                <a:sym typeface="RooneySans Heavy"/>
              </a:rPr>
              <a:t>Programs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722715" y="4890150"/>
            <a:ext cx="4296510" cy="522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1"/>
              </a:lnSpc>
              <a:spcBef>
                <a:spcPct val="0"/>
              </a:spcBef>
            </a:pPr>
            <a:r>
              <a:rPr lang="en-US" sz="1543" b="1" u="none" strike="noStrik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Distributed through Top C&amp;T Partners:</a:t>
            </a:r>
          </a:p>
          <a:p>
            <a:pPr marL="0" lvl="0" indent="0" algn="l">
              <a:lnSpc>
                <a:spcPts val="2161"/>
              </a:lnSpc>
              <a:spcBef>
                <a:spcPct val="0"/>
              </a:spcBef>
            </a:pPr>
            <a:endParaRPr lang="en-US" sz="1543" b="1" u="none" strike="noStrike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129532" y="1536059"/>
            <a:ext cx="1847256" cy="7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8"/>
              </a:lnSpc>
              <a:spcBef>
                <a:spcPct val="0"/>
              </a:spcBef>
            </a:pPr>
            <a:r>
              <a:rPr lang="en-US" sz="1363" b="1" u="none" strike="noStrike" spc="2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96% Sell-Through</a:t>
            </a:r>
          </a:p>
          <a:p>
            <a:pPr marL="0" lvl="0" indent="0" algn="ctr">
              <a:lnSpc>
                <a:spcPts val="1908"/>
              </a:lnSpc>
              <a:spcBef>
                <a:spcPct val="0"/>
              </a:spcBef>
            </a:pPr>
            <a:r>
              <a:rPr lang="en-US" sz="1363" b="1" u="none" strike="noStrike" spc="2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&amp; Expanded for </a:t>
            </a:r>
          </a:p>
          <a:p>
            <a:pPr algn="ctr">
              <a:lnSpc>
                <a:spcPts val="1908"/>
              </a:lnSpc>
              <a:spcBef>
                <a:spcPct val="0"/>
              </a:spcBef>
            </a:pPr>
            <a:r>
              <a:rPr lang="en-US" sz="1363" b="1" u="none" strike="noStrike" spc="2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Holiday 2026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3247516" y="1536059"/>
            <a:ext cx="1630927" cy="7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8"/>
              </a:lnSpc>
              <a:spcBef>
                <a:spcPct val="0"/>
              </a:spcBef>
            </a:pPr>
            <a:r>
              <a:rPr lang="en-US" sz="1363" b="1" u="none" strike="noStrik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Fast-moving novelty candy program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5231313" y="1852159"/>
            <a:ext cx="1668672" cy="3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92"/>
              </a:lnSpc>
            </a:pPr>
            <a:r>
              <a:rPr lang="en-US" sz="1338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Multi-item shelf display approved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253544" y="1802128"/>
            <a:ext cx="1567128" cy="442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73"/>
              </a:lnSpc>
              <a:spcBef>
                <a:spcPct val="0"/>
              </a:spcBef>
            </a:pPr>
            <a:r>
              <a:rPr lang="en-US" sz="1338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5+ Ye</a:t>
            </a:r>
            <a:r>
              <a:rPr lang="en-US" sz="1338" b="1" u="none" strike="noStrik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ar Retail Partner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-15925" y="3273198"/>
            <a:ext cx="5297638" cy="485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138"/>
              </a:lnSpc>
              <a:spcBef>
                <a:spcPct val="0"/>
              </a:spcBef>
            </a:pPr>
            <a:r>
              <a:rPr lang="en-US" sz="2956" b="1" u="none" strike="noStrike" dirty="0">
                <a:solidFill>
                  <a:srgbClr val="3AC6F4"/>
                </a:solidFill>
                <a:latin typeface="RooneySans Heavy"/>
                <a:ea typeface="RooneySans Heavy"/>
                <a:cs typeface="RooneySans Heavy"/>
                <a:sym typeface="RooneySans Heavy"/>
              </a:rPr>
              <a:t>Strong Growth in Grocery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930798" y="5809712"/>
            <a:ext cx="2050592" cy="809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60"/>
              </a:lnSpc>
              <a:spcBef>
                <a:spcPct val="0"/>
              </a:spcBef>
            </a:pPr>
            <a:r>
              <a:rPr lang="en-US" sz="1543" b="1" u="none" strike="noStrik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1,400 Display </a:t>
            </a:r>
          </a:p>
          <a:p>
            <a:pPr marL="0" lvl="0" indent="0" algn="ctr">
              <a:lnSpc>
                <a:spcPts val="2160"/>
              </a:lnSpc>
              <a:spcBef>
                <a:spcPct val="0"/>
              </a:spcBef>
            </a:pPr>
            <a:r>
              <a:rPr lang="en-US" sz="1543" b="1" u="none" strike="noStrik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Units Placed</a:t>
            </a:r>
          </a:p>
          <a:p>
            <a:pPr marL="0" lvl="0" indent="0" algn="ctr">
              <a:lnSpc>
                <a:spcPts val="2160"/>
              </a:lnSpc>
              <a:spcBef>
                <a:spcPct val="0"/>
              </a:spcBef>
            </a:pPr>
            <a:endParaRPr lang="en-US" sz="1543" b="1" u="none" strike="noStrike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997423" y="4459138"/>
            <a:ext cx="1916220" cy="536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543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9 Co</a:t>
            </a:r>
            <a:r>
              <a:rPr lang="en-US" sz="1543" b="1" u="none" strike="noStrik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re SKUs </a:t>
            </a:r>
          </a:p>
          <a:p>
            <a:pPr algn="ctr">
              <a:lnSpc>
                <a:spcPts val="2160"/>
              </a:lnSpc>
            </a:pPr>
            <a:r>
              <a:rPr lang="en-US" sz="1543" b="1" u="none" strike="noStrik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in Assortment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786483" y="4459138"/>
            <a:ext cx="1734617" cy="1083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543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ICEE Candy in Everyday Sets</a:t>
            </a:r>
          </a:p>
          <a:p>
            <a:pPr algn="ctr">
              <a:lnSpc>
                <a:spcPts val="2160"/>
              </a:lnSpc>
            </a:pPr>
            <a:endParaRPr lang="en-US" sz="1543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marL="0" lvl="0" indent="0" algn="ctr">
              <a:lnSpc>
                <a:spcPts val="2160"/>
              </a:lnSpc>
              <a:spcBef>
                <a:spcPct val="0"/>
              </a:spcBef>
            </a:pPr>
            <a:endParaRPr lang="en-US" sz="1543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5722715" y="4157837"/>
            <a:ext cx="3683304" cy="522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161"/>
              </a:lnSpc>
              <a:spcBef>
                <a:spcPct val="0"/>
              </a:spcBef>
            </a:pPr>
            <a:r>
              <a:rPr lang="en-US" sz="1543" b="1" u="none" strike="noStrik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150+ rack placements across TX + CA grocery chains</a:t>
            </a:r>
          </a:p>
        </p:txBody>
      </p:sp>
      <p:grpSp>
        <p:nvGrpSpPr>
          <p:cNvPr id="56" name="Group 56"/>
          <p:cNvGrpSpPr/>
          <p:nvPr/>
        </p:nvGrpSpPr>
        <p:grpSpPr>
          <a:xfrm>
            <a:off x="5726754" y="5347865"/>
            <a:ext cx="55262" cy="55262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AC6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6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5726754" y="5582321"/>
            <a:ext cx="55262" cy="55262"/>
            <a:chOff x="0" y="0"/>
            <a:chExt cx="812800" cy="8128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AC6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6"/>
                </a:lnSpc>
              </a:pPr>
              <a:endParaRPr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5728993" y="5875708"/>
            <a:ext cx="50783" cy="50783"/>
            <a:chOff x="0" y="0"/>
            <a:chExt cx="812800" cy="8128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AC6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6"/>
                </a:lnSpc>
              </a:pPr>
              <a:endParaRPr/>
            </a:p>
          </p:txBody>
        </p:sp>
      </p:grpSp>
      <p:sp>
        <p:nvSpPr>
          <p:cNvPr id="65" name="TextBox 65"/>
          <p:cNvSpPr txBox="1"/>
          <p:nvPr/>
        </p:nvSpPr>
        <p:spPr>
          <a:xfrm>
            <a:off x="5879581" y="5190505"/>
            <a:ext cx="1542113" cy="826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9"/>
              </a:lnSpc>
              <a:spcBef>
                <a:spcPct val="0"/>
              </a:spcBef>
            </a:pPr>
            <a:r>
              <a:rPr lang="en-US" sz="1578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Core-Mark</a:t>
            </a:r>
          </a:p>
          <a:p>
            <a:pPr algn="l">
              <a:lnSpc>
                <a:spcPts val="2209"/>
              </a:lnSpc>
              <a:spcBef>
                <a:spcPct val="0"/>
              </a:spcBef>
            </a:pPr>
            <a:r>
              <a:rPr lang="en-US" sz="1578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H.T. Hackney</a:t>
            </a:r>
          </a:p>
          <a:p>
            <a:pPr algn="l">
              <a:lnSpc>
                <a:spcPts val="2209"/>
              </a:lnSpc>
              <a:spcBef>
                <a:spcPct val="0"/>
              </a:spcBef>
            </a:pPr>
            <a:r>
              <a:rPr lang="en-US" sz="1578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AMCON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-2246158" y="-48618"/>
            <a:ext cx="14800439" cy="721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49"/>
              </a:lnSpc>
              <a:spcBef>
                <a:spcPct val="0"/>
              </a:spcBef>
            </a:pPr>
            <a:r>
              <a:rPr lang="en-US" sz="4178" b="1">
                <a:solidFill>
                  <a:srgbClr val="FFFFFF"/>
                </a:solidFill>
                <a:latin typeface="RooneySans Heavy"/>
                <a:ea typeface="RooneySans Heavy"/>
                <a:cs typeface="RooneySans Heavy"/>
                <a:sym typeface="RooneySans Heavy"/>
              </a:rPr>
              <a:t>Wi</a:t>
            </a:r>
            <a:r>
              <a:rPr lang="en-US" sz="4178" b="1" u="none" strike="noStrike">
                <a:solidFill>
                  <a:srgbClr val="FFFFFF"/>
                </a:solidFill>
                <a:latin typeface="RooneySans Heavy"/>
                <a:ea typeface="RooneySans Heavy"/>
                <a:cs typeface="RooneySans Heavy"/>
                <a:sym typeface="RooneySans Heavy"/>
              </a:rPr>
              <a:t>nning Across Key Retail Channels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9369553" y="7035928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6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228599"/>
            <a:ext cx="12344400" cy="75438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873042"/>
            <a:ext cx="1748607" cy="974849"/>
          </a:xfrm>
          <a:custGeom>
            <a:avLst/>
            <a:gdLst/>
            <a:ahLst/>
            <a:cxnLst/>
            <a:rect l="l" t="t" r="r" b="b"/>
            <a:pathLst>
              <a:path w="1748607" h="974849">
                <a:moveTo>
                  <a:pt x="0" y="0"/>
                </a:moveTo>
                <a:lnTo>
                  <a:pt x="1748607" y="0"/>
                </a:lnTo>
                <a:lnTo>
                  <a:pt x="1748607" y="974849"/>
                </a:lnTo>
                <a:lnTo>
                  <a:pt x="0" y="9748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36555" y="1360467"/>
            <a:ext cx="5461231" cy="5461231"/>
          </a:xfrm>
          <a:custGeom>
            <a:avLst/>
            <a:gdLst/>
            <a:ahLst/>
            <a:cxnLst/>
            <a:rect l="l" t="t" r="r" b="b"/>
            <a:pathLst>
              <a:path w="5461231" h="5461231">
                <a:moveTo>
                  <a:pt x="0" y="0"/>
                </a:moveTo>
                <a:lnTo>
                  <a:pt x="5461231" y="0"/>
                </a:lnTo>
                <a:lnTo>
                  <a:pt x="5461231" y="5461231"/>
                </a:lnTo>
                <a:lnTo>
                  <a:pt x="0" y="54612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386044" y="1984248"/>
            <a:ext cx="349721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Giant Tootsie Pop™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260400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#62717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4.8 oz (136g)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14 x 9.5 x 13"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 display box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$6.86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817682" y="6892159"/>
            <a:ext cx="4423035" cy="355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 ©2026 Tootsie Roll Industries, LLC.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943943"/>
            <a:ext cx="12344400" cy="871634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892450" y="134636"/>
            <a:ext cx="990808" cy="997458"/>
            <a:chOff x="0" y="0"/>
            <a:chExt cx="1321077" cy="132994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321077" cy="1329944"/>
            </a:xfrm>
            <a:custGeom>
              <a:avLst/>
              <a:gdLst/>
              <a:ahLst/>
              <a:cxnLst/>
              <a:rect l="l" t="t" r="r" b="b"/>
              <a:pathLst>
                <a:path w="1321077" h="1329944">
                  <a:moveTo>
                    <a:pt x="0" y="0"/>
                  </a:moveTo>
                  <a:lnTo>
                    <a:pt x="1321077" y="0"/>
                  </a:lnTo>
                  <a:lnTo>
                    <a:pt x="1321077" y="1329944"/>
                  </a:lnTo>
                  <a:lnTo>
                    <a:pt x="0" y="1329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10915" y="381336"/>
              <a:ext cx="856161" cy="5828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33"/>
                </a:lnSpc>
              </a:pPr>
              <a:r>
                <a:rPr lang="en-US" sz="1805" b="1" spc="-18" dirty="0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NEW</a:t>
              </a:r>
            </a:p>
            <a:p>
              <a:pPr algn="ctr">
                <a:lnSpc>
                  <a:spcPts val="1733"/>
                </a:lnSpc>
              </a:pPr>
              <a:r>
                <a:rPr lang="en-US" sz="1805" b="1" spc="-18" dirty="0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ITEM!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2871883" y="1226283"/>
            <a:ext cx="3147880" cy="3147880"/>
          </a:xfrm>
          <a:custGeom>
            <a:avLst/>
            <a:gdLst/>
            <a:ahLst/>
            <a:cxnLst/>
            <a:rect l="l" t="t" r="r" b="b"/>
            <a:pathLst>
              <a:path w="3147880" h="3147880">
                <a:moveTo>
                  <a:pt x="0" y="0"/>
                </a:moveTo>
                <a:lnTo>
                  <a:pt x="3147880" y="0"/>
                </a:lnTo>
                <a:lnTo>
                  <a:pt x="3147880" y="3147880"/>
                </a:lnTo>
                <a:lnTo>
                  <a:pt x="0" y="31478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-244854" y="997783"/>
            <a:ext cx="5784063" cy="5776833"/>
          </a:xfrm>
          <a:custGeom>
            <a:avLst/>
            <a:gdLst/>
            <a:ahLst/>
            <a:cxnLst/>
            <a:rect l="l" t="t" r="r" b="b"/>
            <a:pathLst>
              <a:path w="5784063" h="5776833">
                <a:moveTo>
                  <a:pt x="0" y="0"/>
                </a:moveTo>
                <a:lnTo>
                  <a:pt x="5784063" y="0"/>
                </a:lnTo>
                <a:lnTo>
                  <a:pt x="5784063" y="5776834"/>
                </a:lnTo>
                <a:lnTo>
                  <a:pt x="0" y="57768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6386044" y="1984248"/>
            <a:ext cx="33067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GloPopcifier® Light-Up Lollipop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386044" y="300405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#74401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 oz (28g)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7.25 x 10.5 x 6.5"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$1.15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628068" y="68580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533401"/>
            <a:ext cx="12344400" cy="83058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292784" y="1001404"/>
            <a:ext cx="287542" cy="292104"/>
          </a:xfrm>
          <a:custGeom>
            <a:avLst/>
            <a:gdLst/>
            <a:ahLst/>
            <a:cxnLst/>
            <a:rect l="l" t="t" r="r" b="b"/>
            <a:pathLst>
              <a:path w="287542" h="292104">
                <a:moveTo>
                  <a:pt x="0" y="0"/>
                </a:moveTo>
                <a:lnTo>
                  <a:pt x="287542" y="0"/>
                </a:lnTo>
                <a:lnTo>
                  <a:pt x="287542" y="292104"/>
                </a:lnTo>
                <a:lnTo>
                  <a:pt x="0" y="2921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5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258119" y="777240"/>
            <a:ext cx="1174005" cy="1166454"/>
          </a:xfrm>
          <a:custGeom>
            <a:avLst/>
            <a:gdLst/>
            <a:ahLst/>
            <a:cxnLst/>
            <a:rect l="l" t="t" r="r" b="b"/>
            <a:pathLst>
              <a:path w="1174005" h="1166454">
                <a:moveTo>
                  <a:pt x="0" y="0"/>
                </a:moveTo>
                <a:lnTo>
                  <a:pt x="1174005" y="0"/>
                </a:lnTo>
                <a:lnTo>
                  <a:pt x="1174005" y="1166454"/>
                </a:lnTo>
                <a:lnTo>
                  <a:pt x="0" y="11664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356" t="-22055" r="-15868" b="-235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386044" y="1984248"/>
            <a:ext cx="349721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Gnome Dip-N-Lik®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2660421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#62733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2.57 oz (73g)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5.75 x 10.25 x 4.75"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$0.93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628068" y="69342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580326" y="1001404"/>
            <a:ext cx="5019108" cy="306345"/>
            <a:chOff x="0" y="0"/>
            <a:chExt cx="6692144" cy="408461"/>
          </a:xfrm>
        </p:grpSpPr>
        <p:sp>
          <p:nvSpPr>
            <p:cNvPr id="27" name="TextBox 27"/>
            <p:cNvSpPr txBox="1"/>
            <p:nvPr/>
          </p:nvSpPr>
          <p:spPr>
            <a:xfrm>
              <a:off x="31844" y="43124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Hot Novelties!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19050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F7C42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Hot Novelties!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436555" y="1058554"/>
            <a:ext cx="5257433" cy="5257433"/>
          </a:xfrm>
          <a:custGeom>
            <a:avLst/>
            <a:gdLst/>
            <a:ahLst/>
            <a:cxnLst/>
            <a:rect l="l" t="t" r="r" b="b"/>
            <a:pathLst>
              <a:path w="5257433" h="5257433">
                <a:moveTo>
                  <a:pt x="0" y="0"/>
                </a:moveTo>
                <a:lnTo>
                  <a:pt x="5257434" y="0"/>
                </a:lnTo>
                <a:lnTo>
                  <a:pt x="5257434" y="5257433"/>
                </a:lnTo>
                <a:lnTo>
                  <a:pt x="0" y="52574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943943"/>
            <a:ext cx="12344400" cy="871634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258119" y="777240"/>
            <a:ext cx="1174005" cy="1166454"/>
          </a:xfrm>
          <a:custGeom>
            <a:avLst/>
            <a:gdLst/>
            <a:ahLst/>
            <a:cxnLst/>
            <a:rect l="l" t="t" r="r" b="b"/>
            <a:pathLst>
              <a:path w="1174005" h="1166454">
                <a:moveTo>
                  <a:pt x="0" y="0"/>
                </a:moveTo>
                <a:lnTo>
                  <a:pt x="1174005" y="0"/>
                </a:lnTo>
                <a:lnTo>
                  <a:pt x="1174005" y="1166454"/>
                </a:lnTo>
                <a:lnTo>
                  <a:pt x="0" y="1166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356" t="-22055" r="-15868" b="-235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314284" y="834390"/>
            <a:ext cx="3736728" cy="3736728"/>
          </a:xfrm>
          <a:custGeom>
            <a:avLst/>
            <a:gdLst/>
            <a:ahLst/>
            <a:cxnLst/>
            <a:rect l="l" t="t" r="r" b="b"/>
            <a:pathLst>
              <a:path w="3736728" h="3736728">
                <a:moveTo>
                  <a:pt x="0" y="0"/>
                </a:moveTo>
                <a:lnTo>
                  <a:pt x="3736728" y="0"/>
                </a:lnTo>
                <a:lnTo>
                  <a:pt x="3736728" y="3736728"/>
                </a:lnTo>
                <a:lnTo>
                  <a:pt x="0" y="3736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98296" y="633365"/>
            <a:ext cx="6263607" cy="6263607"/>
          </a:xfrm>
          <a:custGeom>
            <a:avLst/>
            <a:gdLst/>
            <a:ahLst/>
            <a:cxnLst/>
            <a:rect l="l" t="t" r="r" b="b"/>
            <a:pathLst>
              <a:path w="6263607" h="6263607">
                <a:moveTo>
                  <a:pt x="0" y="0"/>
                </a:moveTo>
                <a:lnTo>
                  <a:pt x="6263608" y="0"/>
                </a:lnTo>
                <a:lnTo>
                  <a:pt x="6263608" y="6263607"/>
                </a:lnTo>
                <a:lnTo>
                  <a:pt x="0" y="62636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6386044" y="1984248"/>
            <a:ext cx="34972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Gummy Fries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Dip-N-Lik®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3045723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#62822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1.57 oz (45g)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5.13 x 8.5 x 4"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$1.22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628068" y="68580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8892450" y="134636"/>
            <a:ext cx="990808" cy="997458"/>
            <a:chOff x="0" y="0"/>
            <a:chExt cx="1321077" cy="132994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21077" cy="1329944"/>
            </a:xfrm>
            <a:custGeom>
              <a:avLst/>
              <a:gdLst/>
              <a:ahLst/>
              <a:cxnLst/>
              <a:rect l="l" t="t" r="r" b="b"/>
              <a:pathLst>
                <a:path w="1321077" h="1329944">
                  <a:moveTo>
                    <a:pt x="0" y="0"/>
                  </a:moveTo>
                  <a:lnTo>
                    <a:pt x="1321077" y="0"/>
                  </a:lnTo>
                  <a:lnTo>
                    <a:pt x="1321077" y="1329944"/>
                  </a:lnTo>
                  <a:lnTo>
                    <a:pt x="0" y="1329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10915" y="381336"/>
              <a:ext cx="937284" cy="5828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33"/>
                </a:lnSpc>
              </a:pPr>
              <a:r>
                <a:rPr lang="en-US" sz="1805" b="1" spc="-18" dirty="0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NEW</a:t>
              </a:r>
            </a:p>
            <a:p>
              <a:pPr algn="ctr">
                <a:lnSpc>
                  <a:spcPts val="1733"/>
                </a:lnSpc>
              </a:pPr>
              <a:r>
                <a:rPr lang="en-US" sz="1805" b="1" spc="-18" dirty="0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ITEM!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292784" y="1001404"/>
            <a:ext cx="287542" cy="292104"/>
          </a:xfrm>
          <a:custGeom>
            <a:avLst/>
            <a:gdLst/>
            <a:ahLst/>
            <a:cxnLst/>
            <a:rect l="l" t="t" r="r" b="b"/>
            <a:pathLst>
              <a:path w="287542" h="292104">
                <a:moveTo>
                  <a:pt x="0" y="0"/>
                </a:moveTo>
                <a:lnTo>
                  <a:pt x="287542" y="0"/>
                </a:lnTo>
                <a:lnTo>
                  <a:pt x="287542" y="292104"/>
                </a:lnTo>
                <a:lnTo>
                  <a:pt x="0" y="2921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58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1" name="Group 31"/>
          <p:cNvGrpSpPr/>
          <p:nvPr/>
        </p:nvGrpSpPr>
        <p:grpSpPr>
          <a:xfrm>
            <a:off x="580326" y="1001404"/>
            <a:ext cx="5019108" cy="306345"/>
            <a:chOff x="0" y="0"/>
            <a:chExt cx="6692144" cy="408461"/>
          </a:xfrm>
        </p:grpSpPr>
        <p:sp>
          <p:nvSpPr>
            <p:cNvPr id="32" name="TextBox 32"/>
            <p:cNvSpPr txBox="1"/>
            <p:nvPr/>
          </p:nvSpPr>
          <p:spPr>
            <a:xfrm>
              <a:off x="31844" y="43124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Hot Novelties!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19050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F7C42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Hot Novelties!</a:t>
              </a:r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1"/>
            <a:ext cx="12344400" cy="7772400"/>
            <a:chOff x="0" y="699289"/>
            <a:chExt cx="18115220" cy="11170028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699289"/>
              <a:ext cx="18115220" cy="10281024"/>
              <a:chOff x="0" y="60531"/>
              <a:chExt cx="1568068" cy="88993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169522"/>
                <a:ext cx="1568068" cy="780943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36555" y="1082718"/>
            <a:ext cx="5327643" cy="5327643"/>
          </a:xfrm>
          <a:custGeom>
            <a:avLst/>
            <a:gdLst/>
            <a:ahLst/>
            <a:cxnLst/>
            <a:rect l="l" t="t" r="r" b="b"/>
            <a:pathLst>
              <a:path w="5327643" h="5327643">
                <a:moveTo>
                  <a:pt x="0" y="0"/>
                </a:moveTo>
                <a:lnTo>
                  <a:pt x="5327643" y="0"/>
                </a:lnTo>
                <a:lnTo>
                  <a:pt x="5327643" y="5327643"/>
                </a:lnTo>
                <a:lnTo>
                  <a:pt x="0" y="53276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6386044" y="1984248"/>
            <a:ext cx="349721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Gummy Sushi Candy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86044" y="2660421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#62770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18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0.63 oz (18g)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3.5 x 9.63 x 3.75"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$0.43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628068" y="69342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381001"/>
            <a:ext cx="12344400" cy="81534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292784" y="1001404"/>
            <a:ext cx="287542" cy="292104"/>
          </a:xfrm>
          <a:custGeom>
            <a:avLst/>
            <a:gdLst/>
            <a:ahLst/>
            <a:cxnLst/>
            <a:rect l="l" t="t" r="r" b="b"/>
            <a:pathLst>
              <a:path w="287542" h="292104">
                <a:moveTo>
                  <a:pt x="0" y="0"/>
                </a:moveTo>
                <a:lnTo>
                  <a:pt x="287542" y="0"/>
                </a:lnTo>
                <a:lnTo>
                  <a:pt x="287542" y="292104"/>
                </a:lnTo>
                <a:lnTo>
                  <a:pt x="0" y="2921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5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386044" y="837427"/>
            <a:ext cx="1046080" cy="1046080"/>
          </a:xfrm>
          <a:custGeom>
            <a:avLst/>
            <a:gdLst/>
            <a:ahLst/>
            <a:cxnLst/>
            <a:rect l="l" t="t" r="r" b="b"/>
            <a:pathLst>
              <a:path w="1046080" h="1046080">
                <a:moveTo>
                  <a:pt x="0" y="0"/>
                </a:moveTo>
                <a:lnTo>
                  <a:pt x="1046080" y="0"/>
                </a:lnTo>
                <a:lnTo>
                  <a:pt x="1046080" y="1046080"/>
                </a:lnTo>
                <a:lnTo>
                  <a:pt x="0" y="104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436555" y="1417617"/>
            <a:ext cx="5045339" cy="5045339"/>
          </a:xfrm>
          <a:custGeom>
            <a:avLst/>
            <a:gdLst/>
            <a:ahLst/>
            <a:cxnLst/>
            <a:rect l="l" t="t" r="r" b="b"/>
            <a:pathLst>
              <a:path w="5045339" h="5045339">
                <a:moveTo>
                  <a:pt x="0" y="0"/>
                </a:moveTo>
                <a:lnTo>
                  <a:pt x="5045340" y="0"/>
                </a:lnTo>
                <a:lnTo>
                  <a:pt x="5045340" y="5045339"/>
                </a:lnTo>
                <a:lnTo>
                  <a:pt x="0" y="504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3628068" y="69342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1984248"/>
            <a:ext cx="33067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 Cream Candy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Twist-N-Lik®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86044" y="302945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#10266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0.64 fl oz (19mL)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5.91 x 7.87 x 4.84"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$1.00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580326" y="1001404"/>
            <a:ext cx="5019108" cy="306345"/>
            <a:chOff x="0" y="0"/>
            <a:chExt cx="6692144" cy="408461"/>
          </a:xfrm>
        </p:grpSpPr>
        <p:sp>
          <p:nvSpPr>
            <p:cNvPr id="28" name="TextBox 28"/>
            <p:cNvSpPr txBox="1"/>
            <p:nvPr/>
          </p:nvSpPr>
          <p:spPr>
            <a:xfrm>
              <a:off x="31844" y="43124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Best Seller &amp; All-Time Favorite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9050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F7C42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Best Seller &amp; All-Time Favorite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3237044" y="1502253"/>
            <a:ext cx="1436655" cy="2332347"/>
          </a:xfrm>
          <a:custGeom>
            <a:avLst/>
            <a:gdLst/>
            <a:ahLst/>
            <a:cxnLst/>
            <a:rect l="l" t="t" r="r" b="b"/>
            <a:pathLst>
              <a:path w="1436655" h="2332347">
                <a:moveTo>
                  <a:pt x="0" y="0"/>
                </a:moveTo>
                <a:lnTo>
                  <a:pt x="1436655" y="0"/>
                </a:lnTo>
                <a:lnTo>
                  <a:pt x="1436655" y="2332348"/>
                </a:lnTo>
                <a:lnTo>
                  <a:pt x="0" y="23323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4673699" y="2009336"/>
            <a:ext cx="1459852" cy="3753727"/>
          </a:xfrm>
          <a:custGeom>
            <a:avLst/>
            <a:gdLst/>
            <a:ahLst/>
            <a:cxnLst/>
            <a:rect l="l" t="t" r="r" b="b"/>
            <a:pathLst>
              <a:path w="1459852" h="3753727">
                <a:moveTo>
                  <a:pt x="0" y="0"/>
                </a:moveTo>
                <a:lnTo>
                  <a:pt x="1459852" y="0"/>
                </a:lnTo>
                <a:lnTo>
                  <a:pt x="1459852" y="3753728"/>
                </a:lnTo>
                <a:lnTo>
                  <a:pt x="0" y="37537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19664" b="-2431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76199"/>
            <a:ext cx="12344400" cy="76962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0" y="1139993"/>
            <a:ext cx="5155706" cy="5155706"/>
          </a:xfrm>
          <a:custGeom>
            <a:avLst/>
            <a:gdLst/>
            <a:ahLst/>
            <a:cxnLst/>
            <a:rect l="l" t="t" r="r" b="b"/>
            <a:pathLst>
              <a:path w="5155706" h="5155706">
                <a:moveTo>
                  <a:pt x="0" y="0"/>
                </a:moveTo>
                <a:lnTo>
                  <a:pt x="5155706" y="0"/>
                </a:lnTo>
                <a:lnTo>
                  <a:pt x="5155706" y="5155707"/>
                </a:lnTo>
                <a:lnTo>
                  <a:pt x="0" y="51557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584437" y="777240"/>
            <a:ext cx="3801607" cy="3801607"/>
          </a:xfrm>
          <a:custGeom>
            <a:avLst/>
            <a:gdLst/>
            <a:ahLst/>
            <a:cxnLst/>
            <a:rect l="l" t="t" r="r" b="b"/>
            <a:pathLst>
              <a:path w="3801607" h="3801607">
                <a:moveTo>
                  <a:pt x="0" y="0"/>
                </a:moveTo>
                <a:lnTo>
                  <a:pt x="3801607" y="0"/>
                </a:lnTo>
                <a:lnTo>
                  <a:pt x="3801607" y="3801607"/>
                </a:lnTo>
                <a:lnTo>
                  <a:pt x="0" y="38016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628068" y="69342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1984248"/>
            <a:ext cx="33067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Light-Up Spaceship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Squeeze Candy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302945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#10264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1.18 fl oz (35ml)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5.4 x 4 x 7.5"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$1.22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380999"/>
            <a:ext cx="12344400" cy="73914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2811231" y="690515"/>
            <a:ext cx="3276825" cy="3276825"/>
          </a:xfrm>
          <a:custGeom>
            <a:avLst/>
            <a:gdLst/>
            <a:ahLst/>
            <a:cxnLst/>
            <a:rect l="l" t="t" r="r" b="b"/>
            <a:pathLst>
              <a:path w="3276825" h="3276825">
                <a:moveTo>
                  <a:pt x="0" y="0"/>
                </a:moveTo>
                <a:lnTo>
                  <a:pt x="3276825" y="0"/>
                </a:lnTo>
                <a:lnTo>
                  <a:pt x="3276825" y="3276825"/>
                </a:lnTo>
                <a:lnTo>
                  <a:pt x="0" y="32768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-276066" y="1231781"/>
            <a:ext cx="5423138" cy="5423138"/>
          </a:xfrm>
          <a:custGeom>
            <a:avLst/>
            <a:gdLst/>
            <a:ahLst/>
            <a:cxnLst/>
            <a:rect l="l" t="t" r="r" b="b"/>
            <a:pathLst>
              <a:path w="5423138" h="5423138">
                <a:moveTo>
                  <a:pt x="0" y="0"/>
                </a:moveTo>
                <a:lnTo>
                  <a:pt x="5423138" y="0"/>
                </a:lnTo>
                <a:lnTo>
                  <a:pt x="5423138" y="5423138"/>
                </a:lnTo>
                <a:lnTo>
                  <a:pt x="0" y="54231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628068" y="7038027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1984248"/>
            <a:ext cx="33067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Liquid Lolli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Sour Squeeze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302945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#62800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4 oz (114g)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4.45 x 9.45 x 5.94"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$1.00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304801"/>
            <a:ext cx="12344400" cy="80772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36555" y="1065278"/>
            <a:ext cx="5450735" cy="5450735"/>
          </a:xfrm>
          <a:custGeom>
            <a:avLst/>
            <a:gdLst/>
            <a:ahLst/>
            <a:cxnLst/>
            <a:rect l="l" t="t" r="r" b="b"/>
            <a:pathLst>
              <a:path w="5450735" h="5450735">
                <a:moveTo>
                  <a:pt x="0" y="0"/>
                </a:moveTo>
                <a:lnTo>
                  <a:pt x="5450735" y="0"/>
                </a:lnTo>
                <a:lnTo>
                  <a:pt x="5450735" y="5450735"/>
                </a:lnTo>
                <a:lnTo>
                  <a:pt x="0" y="54507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211277" y="777240"/>
            <a:ext cx="1457354" cy="1235583"/>
          </a:xfrm>
          <a:custGeom>
            <a:avLst/>
            <a:gdLst/>
            <a:ahLst/>
            <a:cxnLst/>
            <a:rect l="l" t="t" r="r" b="b"/>
            <a:pathLst>
              <a:path w="1457354" h="1235583">
                <a:moveTo>
                  <a:pt x="0" y="0"/>
                </a:moveTo>
                <a:lnTo>
                  <a:pt x="1457354" y="0"/>
                </a:lnTo>
                <a:lnTo>
                  <a:pt x="1457354" y="1235583"/>
                </a:lnTo>
                <a:lnTo>
                  <a:pt x="0" y="12355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628068" y="69342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1984248"/>
            <a:ext cx="33067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Mr. Squeezy Pop®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Squeeze-N-Lik®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304215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#62684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1.97 oz (56g)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6.13 x 5.19 x 5.8"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$1.12</a:t>
            </a:r>
          </a:p>
        </p:txBody>
      </p:sp>
      <p:sp>
        <p:nvSpPr>
          <p:cNvPr id="26" name="Freeform 26"/>
          <p:cNvSpPr/>
          <p:nvPr/>
        </p:nvSpPr>
        <p:spPr>
          <a:xfrm>
            <a:off x="292784" y="1001404"/>
            <a:ext cx="287542" cy="292104"/>
          </a:xfrm>
          <a:custGeom>
            <a:avLst/>
            <a:gdLst/>
            <a:ahLst/>
            <a:cxnLst/>
            <a:rect l="l" t="t" r="r" b="b"/>
            <a:pathLst>
              <a:path w="287542" h="292104">
                <a:moveTo>
                  <a:pt x="0" y="0"/>
                </a:moveTo>
                <a:lnTo>
                  <a:pt x="287542" y="0"/>
                </a:lnTo>
                <a:lnTo>
                  <a:pt x="287542" y="292104"/>
                </a:lnTo>
                <a:lnTo>
                  <a:pt x="0" y="2921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58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580326" y="1001404"/>
            <a:ext cx="5019108" cy="306345"/>
            <a:chOff x="0" y="0"/>
            <a:chExt cx="6692144" cy="408461"/>
          </a:xfrm>
        </p:grpSpPr>
        <p:sp>
          <p:nvSpPr>
            <p:cNvPr id="28" name="TextBox 28"/>
            <p:cNvSpPr txBox="1"/>
            <p:nvPr/>
          </p:nvSpPr>
          <p:spPr>
            <a:xfrm>
              <a:off x="31844" y="43124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Fan Favorite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9050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F7C42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Fan Favorite</a:t>
              </a:r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304801"/>
            <a:ext cx="12344400" cy="80772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258119" y="777240"/>
            <a:ext cx="1174005" cy="1166454"/>
          </a:xfrm>
          <a:custGeom>
            <a:avLst/>
            <a:gdLst/>
            <a:ahLst/>
            <a:cxnLst/>
            <a:rect l="l" t="t" r="r" b="b"/>
            <a:pathLst>
              <a:path w="1174005" h="1166454">
                <a:moveTo>
                  <a:pt x="0" y="0"/>
                </a:moveTo>
                <a:lnTo>
                  <a:pt x="1174005" y="0"/>
                </a:lnTo>
                <a:lnTo>
                  <a:pt x="1174005" y="1166454"/>
                </a:lnTo>
                <a:lnTo>
                  <a:pt x="0" y="1166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356" t="-22055" r="-15868" b="-235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92784" y="1001404"/>
            <a:ext cx="287542" cy="292104"/>
          </a:xfrm>
          <a:custGeom>
            <a:avLst/>
            <a:gdLst/>
            <a:ahLst/>
            <a:cxnLst/>
            <a:rect l="l" t="t" r="r" b="b"/>
            <a:pathLst>
              <a:path w="287542" h="292104">
                <a:moveTo>
                  <a:pt x="0" y="0"/>
                </a:moveTo>
                <a:lnTo>
                  <a:pt x="287542" y="0"/>
                </a:lnTo>
                <a:lnTo>
                  <a:pt x="287542" y="292104"/>
                </a:lnTo>
                <a:lnTo>
                  <a:pt x="0" y="2921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5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436555" y="1293508"/>
            <a:ext cx="5336218" cy="5336218"/>
          </a:xfrm>
          <a:custGeom>
            <a:avLst/>
            <a:gdLst/>
            <a:ahLst/>
            <a:cxnLst/>
            <a:rect l="l" t="t" r="r" b="b"/>
            <a:pathLst>
              <a:path w="5336218" h="5336218">
                <a:moveTo>
                  <a:pt x="0" y="0"/>
                </a:moveTo>
                <a:lnTo>
                  <a:pt x="5336218" y="0"/>
                </a:lnTo>
                <a:lnTo>
                  <a:pt x="5336218" y="5336217"/>
                </a:lnTo>
                <a:lnTo>
                  <a:pt x="0" y="53362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113029" y="1360467"/>
            <a:ext cx="3145090" cy="3145090"/>
          </a:xfrm>
          <a:custGeom>
            <a:avLst/>
            <a:gdLst/>
            <a:ahLst/>
            <a:cxnLst/>
            <a:rect l="l" t="t" r="r" b="b"/>
            <a:pathLst>
              <a:path w="3145090" h="3145090">
                <a:moveTo>
                  <a:pt x="0" y="0"/>
                </a:moveTo>
                <a:lnTo>
                  <a:pt x="3145090" y="0"/>
                </a:lnTo>
                <a:lnTo>
                  <a:pt x="3145090" y="3145090"/>
                </a:lnTo>
                <a:lnTo>
                  <a:pt x="0" y="31450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6386044" y="1984248"/>
            <a:ext cx="330671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Popcifier® Dip-N-Lik®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86044" y="263575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#10269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1.13 oz (32g)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6.93 x 6.22 x 3.86"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$1.00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628068" y="69342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580326" y="1001404"/>
            <a:ext cx="5019108" cy="306345"/>
            <a:chOff x="0" y="0"/>
            <a:chExt cx="6692144" cy="408461"/>
          </a:xfrm>
        </p:grpSpPr>
        <p:sp>
          <p:nvSpPr>
            <p:cNvPr id="29" name="TextBox 29"/>
            <p:cNvSpPr txBox="1"/>
            <p:nvPr/>
          </p:nvSpPr>
          <p:spPr>
            <a:xfrm>
              <a:off x="31844" y="43124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Best Seller &amp; All-Time Favorite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19050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F7C42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Best Seller &amp; All-Time Favorite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12344400" cy="7772400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628068" y="6987108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901" y="0"/>
            <a:ext cx="10212498" cy="2966781"/>
            <a:chOff x="0" y="0"/>
            <a:chExt cx="2839389" cy="82485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839389" cy="824856"/>
            </a:xfrm>
            <a:custGeom>
              <a:avLst/>
              <a:gdLst/>
              <a:ahLst/>
              <a:cxnLst/>
              <a:rect l="l" t="t" r="r" b="b"/>
              <a:pathLst>
                <a:path w="2839389" h="824856">
                  <a:moveTo>
                    <a:pt x="0" y="0"/>
                  </a:moveTo>
                  <a:lnTo>
                    <a:pt x="2839389" y="0"/>
                  </a:lnTo>
                  <a:lnTo>
                    <a:pt x="2839389" y="824856"/>
                  </a:lnTo>
                  <a:lnTo>
                    <a:pt x="0" y="824856"/>
                  </a:lnTo>
                  <a:close/>
                </a:path>
              </a:pathLst>
            </a:custGeom>
            <a:solidFill>
              <a:srgbClr val="EF5B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2839389" cy="8534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6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935091" y="727778"/>
            <a:ext cx="2040004" cy="2040004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6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577364" y="727778"/>
            <a:ext cx="2040004" cy="2040004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6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219637" y="727778"/>
            <a:ext cx="2040004" cy="2040004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6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7730200" y="804200"/>
            <a:ext cx="1068068" cy="365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930"/>
              </a:lnSpc>
              <a:spcBef>
                <a:spcPct val="0"/>
              </a:spcBef>
            </a:pPr>
            <a:r>
              <a:rPr lang="en-US" sz="1379" b="1" dirty="0">
                <a:solidFill>
                  <a:srgbClr val="000000"/>
                </a:solidFill>
                <a:latin typeface="RooneySans Heavy"/>
                <a:ea typeface="RooneySans Heavy"/>
                <a:cs typeface="RooneySans Heavy"/>
                <a:sym typeface="RooneySans Heavy"/>
              </a:rPr>
              <a:t>Distribution</a:t>
            </a:r>
          </a:p>
        </p:txBody>
      </p:sp>
      <p:sp>
        <p:nvSpPr>
          <p:cNvPr id="35" name="Freeform 35"/>
          <p:cNvSpPr/>
          <p:nvPr/>
        </p:nvSpPr>
        <p:spPr>
          <a:xfrm>
            <a:off x="7558896" y="1208171"/>
            <a:ext cx="1454479" cy="404022"/>
          </a:xfrm>
          <a:custGeom>
            <a:avLst/>
            <a:gdLst/>
            <a:ahLst/>
            <a:cxnLst/>
            <a:rect l="l" t="t" r="r" b="b"/>
            <a:pathLst>
              <a:path w="1454479" h="404022">
                <a:moveTo>
                  <a:pt x="0" y="0"/>
                </a:moveTo>
                <a:lnTo>
                  <a:pt x="1454479" y="0"/>
                </a:lnTo>
                <a:lnTo>
                  <a:pt x="1454479" y="404022"/>
                </a:lnTo>
                <a:lnTo>
                  <a:pt x="0" y="404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705605" y="2055326"/>
            <a:ext cx="1033599" cy="228684"/>
          </a:xfrm>
          <a:custGeom>
            <a:avLst/>
            <a:gdLst/>
            <a:ahLst/>
            <a:cxnLst/>
            <a:rect l="l" t="t" r="r" b="b"/>
            <a:pathLst>
              <a:path w="1033599" h="228684">
                <a:moveTo>
                  <a:pt x="0" y="0"/>
                </a:moveTo>
                <a:lnTo>
                  <a:pt x="1033599" y="0"/>
                </a:lnTo>
                <a:lnTo>
                  <a:pt x="1033599" y="228684"/>
                </a:lnTo>
                <a:lnTo>
                  <a:pt x="0" y="2286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75202" y="3774761"/>
            <a:ext cx="1269497" cy="352074"/>
          </a:xfrm>
          <a:custGeom>
            <a:avLst/>
            <a:gdLst/>
            <a:ahLst/>
            <a:cxnLst/>
            <a:rect l="l" t="t" r="r" b="b"/>
            <a:pathLst>
              <a:path w="1269497" h="352074">
                <a:moveTo>
                  <a:pt x="0" y="0"/>
                </a:moveTo>
                <a:lnTo>
                  <a:pt x="1269497" y="0"/>
                </a:lnTo>
                <a:lnTo>
                  <a:pt x="1269497" y="352074"/>
                </a:lnTo>
                <a:lnTo>
                  <a:pt x="0" y="3520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7333937" y="3817600"/>
            <a:ext cx="979834" cy="214339"/>
          </a:xfrm>
          <a:custGeom>
            <a:avLst/>
            <a:gdLst/>
            <a:ahLst/>
            <a:cxnLst/>
            <a:rect l="l" t="t" r="r" b="b"/>
            <a:pathLst>
              <a:path w="979834" h="214339">
                <a:moveTo>
                  <a:pt x="0" y="0"/>
                </a:moveTo>
                <a:lnTo>
                  <a:pt x="979834" y="0"/>
                </a:lnTo>
                <a:lnTo>
                  <a:pt x="979834" y="214339"/>
                </a:lnTo>
                <a:lnTo>
                  <a:pt x="0" y="2143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4136367" y="3776541"/>
            <a:ext cx="790553" cy="296458"/>
          </a:xfrm>
          <a:custGeom>
            <a:avLst/>
            <a:gdLst/>
            <a:ahLst/>
            <a:cxnLst/>
            <a:rect l="l" t="t" r="r" b="b"/>
            <a:pathLst>
              <a:path w="790553" h="296458">
                <a:moveTo>
                  <a:pt x="0" y="0"/>
                </a:moveTo>
                <a:lnTo>
                  <a:pt x="790553" y="0"/>
                </a:lnTo>
                <a:lnTo>
                  <a:pt x="790553" y="296458"/>
                </a:lnTo>
                <a:lnTo>
                  <a:pt x="0" y="296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/>
          <p:nvPr/>
        </p:nvSpPr>
        <p:spPr>
          <a:xfrm>
            <a:off x="1927038" y="3036971"/>
            <a:ext cx="6316703" cy="57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74"/>
              </a:lnSpc>
              <a:spcBef>
                <a:spcPct val="0"/>
              </a:spcBef>
            </a:pPr>
            <a:r>
              <a:rPr lang="en-US" sz="3410" b="1" u="none" strike="noStrike">
                <a:solidFill>
                  <a:srgbClr val="3AC6F4"/>
                </a:solidFill>
                <a:latin typeface="RooneySans Heavy"/>
                <a:ea typeface="RooneySans Heavy"/>
                <a:cs typeface="RooneySans Heavy"/>
                <a:sym typeface="RooneySans Heavy"/>
              </a:rPr>
              <a:t>Everyday Candy Programs</a:t>
            </a:r>
          </a:p>
        </p:txBody>
      </p:sp>
      <p:sp>
        <p:nvSpPr>
          <p:cNvPr id="41" name="Freeform 41"/>
          <p:cNvSpPr/>
          <p:nvPr/>
        </p:nvSpPr>
        <p:spPr>
          <a:xfrm>
            <a:off x="753020" y="5185020"/>
            <a:ext cx="255150" cy="255150"/>
          </a:xfrm>
          <a:custGeom>
            <a:avLst/>
            <a:gdLst/>
            <a:ahLst/>
            <a:cxnLst/>
            <a:rect l="l" t="t" r="r" b="b"/>
            <a:pathLst>
              <a:path w="255150" h="255150">
                <a:moveTo>
                  <a:pt x="0" y="0"/>
                </a:moveTo>
                <a:lnTo>
                  <a:pt x="255150" y="0"/>
                </a:lnTo>
                <a:lnTo>
                  <a:pt x="255150" y="255150"/>
                </a:lnTo>
                <a:lnTo>
                  <a:pt x="0" y="2551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753020" y="4823850"/>
            <a:ext cx="255150" cy="255150"/>
          </a:xfrm>
          <a:custGeom>
            <a:avLst/>
            <a:gdLst/>
            <a:ahLst/>
            <a:cxnLst/>
            <a:rect l="l" t="t" r="r" b="b"/>
            <a:pathLst>
              <a:path w="255150" h="255150">
                <a:moveTo>
                  <a:pt x="0" y="0"/>
                </a:moveTo>
                <a:lnTo>
                  <a:pt x="255150" y="0"/>
                </a:lnTo>
                <a:lnTo>
                  <a:pt x="255150" y="255150"/>
                </a:lnTo>
                <a:lnTo>
                  <a:pt x="0" y="2551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TextBox 43"/>
          <p:cNvSpPr txBox="1"/>
          <p:nvPr/>
        </p:nvSpPr>
        <p:spPr>
          <a:xfrm>
            <a:off x="1092867" y="4326860"/>
            <a:ext cx="3535212" cy="1819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37"/>
              </a:lnSpc>
            </a:pPr>
            <a:r>
              <a:rPr lang="en-US" sz="1392" b="1" u="none" strike="noStrike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Licensed brands consumers already love </a:t>
            </a:r>
          </a:p>
          <a:p>
            <a:pPr marL="0" lvl="0" indent="0" algn="just">
              <a:lnSpc>
                <a:spcPts val="2937"/>
              </a:lnSpc>
            </a:pPr>
            <a:r>
              <a:rPr lang="en-US" sz="1392" b="1" u="none" strike="noStrike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High-velocity novelty candy formats </a:t>
            </a:r>
          </a:p>
          <a:p>
            <a:pPr marL="0" lvl="0" indent="0" algn="just">
              <a:lnSpc>
                <a:spcPts val="2937"/>
              </a:lnSpc>
            </a:pPr>
            <a:r>
              <a:rPr lang="en-US" sz="1392" b="1" u="none" strike="noStrike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Strong repeat retail orders</a:t>
            </a:r>
          </a:p>
          <a:p>
            <a:pPr marL="0" lvl="0" indent="0" algn="just">
              <a:lnSpc>
                <a:spcPts val="2937"/>
              </a:lnSpc>
            </a:pPr>
            <a:r>
              <a:rPr lang="en-US" sz="1392" b="1" u="none" strike="noStrike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Proven shipper and rack programs </a:t>
            </a:r>
          </a:p>
          <a:p>
            <a:pPr marL="0" lvl="0" indent="0" algn="just">
              <a:lnSpc>
                <a:spcPts val="2937"/>
              </a:lnSpc>
            </a:pPr>
            <a:r>
              <a:rPr lang="en-US" sz="1392" b="1" u="none" strike="noStrike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Distribution through top C&amp;T wholesalers</a:t>
            </a:r>
          </a:p>
        </p:txBody>
      </p:sp>
      <p:sp>
        <p:nvSpPr>
          <p:cNvPr id="44" name="Freeform 44"/>
          <p:cNvSpPr/>
          <p:nvPr/>
        </p:nvSpPr>
        <p:spPr>
          <a:xfrm>
            <a:off x="753020" y="4462680"/>
            <a:ext cx="255150" cy="255150"/>
          </a:xfrm>
          <a:custGeom>
            <a:avLst/>
            <a:gdLst/>
            <a:ahLst/>
            <a:cxnLst/>
            <a:rect l="l" t="t" r="r" b="b"/>
            <a:pathLst>
              <a:path w="255150" h="255150">
                <a:moveTo>
                  <a:pt x="0" y="0"/>
                </a:moveTo>
                <a:lnTo>
                  <a:pt x="255150" y="0"/>
                </a:lnTo>
                <a:lnTo>
                  <a:pt x="255150" y="255150"/>
                </a:lnTo>
                <a:lnTo>
                  <a:pt x="0" y="2551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TextBox 45"/>
          <p:cNvSpPr txBox="1"/>
          <p:nvPr/>
        </p:nvSpPr>
        <p:spPr>
          <a:xfrm>
            <a:off x="-390097" y="-11658"/>
            <a:ext cx="10766440" cy="587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72"/>
              </a:lnSpc>
              <a:spcBef>
                <a:spcPct val="0"/>
              </a:spcBef>
            </a:pPr>
            <a:r>
              <a:rPr lang="en-US" sz="3480" b="1">
                <a:solidFill>
                  <a:srgbClr val="FFFFFF"/>
                </a:solidFill>
                <a:latin typeface="RooneySans Heavy"/>
                <a:ea typeface="RooneySans Heavy"/>
                <a:cs typeface="RooneySans Heavy"/>
                <a:sym typeface="RooneySans Heavy"/>
              </a:rPr>
              <a:t>Wi</a:t>
            </a:r>
            <a:r>
              <a:rPr lang="en-US" sz="3480" b="1" u="none" strike="noStrike">
                <a:solidFill>
                  <a:srgbClr val="FFFFFF"/>
                </a:solidFill>
                <a:latin typeface="RooneySans Heavy"/>
                <a:ea typeface="RooneySans Heavy"/>
                <a:cs typeface="RooneySans Heavy"/>
                <a:sym typeface="RooneySans Heavy"/>
              </a:rPr>
              <a:t>nning Across Key Retail Channels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140493" y="5017054"/>
            <a:ext cx="4604358" cy="793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132"/>
              </a:lnSpc>
            </a:pPr>
            <a:r>
              <a:rPr lang="en-US" sz="1653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Retailers are choosing </a:t>
            </a:r>
            <a:r>
              <a:rPr lang="en-US" sz="1653" b="1" u="none" strike="noStrike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Koko’s for everyday sets thanks to strong brand recognition, novelty formats, and impulse appeal.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47296" y="3812969"/>
            <a:ext cx="2652688" cy="186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517"/>
              </a:lnSpc>
              <a:spcBef>
                <a:spcPct val="0"/>
              </a:spcBef>
            </a:pPr>
            <a:r>
              <a:rPr lang="en-US" sz="1083" b="1" u="none" strike="noStrike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carries Fast Burger Candy year-round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8393616" y="3812969"/>
            <a:ext cx="3155188" cy="186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517"/>
              </a:lnSpc>
              <a:spcBef>
                <a:spcPct val="0"/>
              </a:spcBef>
            </a:pPr>
            <a:r>
              <a:rPr lang="en-US" sz="1083" b="1" u="none" strike="noStrik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carries 9 Koko’s items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965020" y="3843068"/>
            <a:ext cx="2499438" cy="186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517"/>
              </a:lnSpc>
              <a:spcBef>
                <a:spcPct val="0"/>
              </a:spcBef>
            </a:pPr>
            <a:r>
              <a:rPr lang="en-US" sz="1083" b="1" u="none" strike="noStrik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carries 9 everyday Koko’s SKUs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914796" y="4362927"/>
            <a:ext cx="3563041" cy="1011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51"/>
              </a:lnSpc>
              <a:spcBef>
                <a:spcPct val="0"/>
              </a:spcBef>
            </a:pPr>
            <a:r>
              <a:rPr lang="en-US" sz="2894" b="1" u="none" strike="noStrike" dirty="0">
                <a:solidFill>
                  <a:srgbClr val="3AC6F4"/>
                </a:solidFill>
                <a:latin typeface="RooneySans Heavy"/>
                <a:ea typeface="RooneySans Heavy"/>
                <a:cs typeface="RooneySans Heavy"/>
                <a:sym typeface="RooneySans Heavy"/>
              </a:rPr>
              <a:t>Why Koko’s Wins</a:t>
            </a:r>
          </a:p>
          <a:p>
            <a:pPr marL="0" lvl="0" indent="0" algn="l">
              <a:lnSpc>
                <a:spcPts val="4051"/>
              </a:lnSpc>
              <a:spcBef>
                <a:spcPct val="0"/>
              </a:spcBef>
            </a:pPr>
            <a:endParaRPr lang="en-US" sz="2894" b="1" u="none" strike="noStrike" dirty="0">
              <a:solidFill>
                <a:srgbClr val="3AC6F4"/>
              </a:solidFill>
              <a:latin typeface="RooneySans Heavy"/>
              <a:ea typeface="RooneySans Heavy"/>
              <a:cs typeface="RooneySans Heavy"/>
              <a:sym typeface="RooneySans Heavy"/>
            </a:endParaRPr>
          </a:p>
        </p:txBody>
      </p:sp>
      <p:grpSp>
        <p:nvGrpSpPr>
          <p:cNvPr id="51" name="Group 51"/>
          <p:cNvGrpSpPr/>
          <p:nvPr/>
        </p:nvGrpSpPr>
        <p:grpSpPr>
          <a:xfrm>
            <a:off x="650546" y="727778"/>
            <a:ext cx="2040004" cy="2040004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6"/>
                </a:lnSpc>
              </a:pPr>
              <a:endParaRPr/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1429542" y="775403"/>
            <a:ext cx="482010" cy="264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30"/>
              </a:lnSpc>
            </a:pPr>
            <a:r>
              <a:rPr lang="en-US" sz="1379" b="1" dirty="0">
                <a:solidFill>
                  <a:srgbClr val="000000"/>
                </a:solidFill>
                <a:latin typeface="RooneySans Heavy"/>
                <a:ea typeface="RooneySans Heavy"/>
                <a:cs typeface="RooneySans Heavy"/>
                <a:sym typeface="RooneySans Heavy"/>
              </a:rPr>
              <a:t>Mass</a:t>
            </a:r>
          </a:p>
        </p:txBody>
      </p:sp>
      <p:sp>
        <p:nvSpPr>
          <p:cNvPr id="55" name="Freeform 55"/>
          <p:cNvSpPr/>
          <p:nvPr/>
        </p:nvSpPr>
        <p:spPr>
          <a:xfrm>
            <a:off x="1174287" y="1695082"/>
            <a:ext cx="908117" cy="771900"/>
          </a:xfrm>
          <a:custGeom>
            <a:avLst/>
            <a:gdLst/>
            <a:ahLst/>
            <a:cxnLst/>
            <a:rect l="l" t="t" r="r" b="b"/>
            <a:pathLst>
              <a:path w="908117" h="771900">
                <a:moveTo>
                  <a:pt x="0" y="0"/>
                </a:moveTo>
                <a:lnTo>
                  <a:pt x="908117" y="0"/>
                </a:lnTo>
                <a:lnTo>
                  <a:pt x="908117" y="771900"/>
                </a:lnTo>
                <a:lnTo>
                  <a:pt x="0" y="7719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6" name="Group 56"/>
          <p:cNvGrpSpPr/>
          <p:nvPr/>
        </p:nvGrpSpPr>
        <p:grpSpPr>
          <a:xfrm>
            <a:off x="2292818" y="727778"/>
            <a:ext cx="2040004" cy="2040004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6"/>
                </a:lnSpc>
              </a:pPr>
              <a:endParaRPr/>
            </a:p>
          </p:txBody>
        </p:sp>
      </p:grpSp>
      <p:sp>
        <p:nvSpPr>
          <p:cNvPr id="59" name="Freeform 59"/>
          <p:cNvSpPr/>
          <p:nvPr/>
        </p:nvSpPr>
        <p:spPr>
          <a:xfrm>
            <a:off x="949064" y="1267870"/>
            <a:ext cx="1378472" cy="306154"/>
          </a:xfrm>
          <a:custGeom>
            <a:avLst/>
            <a:gdLst/>
            <a:ahLst/>
            <a:cxnLst/>
            <a:rect l="l" t="t" r="r" b="b"/>
            <a:pathLst>
              <a:path w="1378472" h="306154">
                <a:moveTo>
                  <a:pt x="0" y="0"/>
                </a:moveTo>
                <a:lnTo>
                  <a:pt x="1378472" y="0"/>
                </a:lnTo>
                <a:lnTo>
                  <a:pt x="1378472" y="306153"/>
                </a:lnTo>
                <a:lnTo>
                  <a:pt x="0" y="3061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831" t="-112613" r="-10930" b="-1046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TextBox 60"/>
          <p:cNvSpPr txBox="1"/>
          <p:nvPr/>
        </p:nvSpPr>
        <p:spPr>
          <a:xfrm>
            <a:off x="2958603" y="776103"/>
            <a:ext cx="751195" cy="298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30"/>
              </a:lnSpc>
            </a:pPr>
            <a:r>
              <a:rPr lang="en-US" sz="1379" b="1" dirty="0">
                <a:solidFill>
                  <a:srgbClr val="000000"/>
                </a:solidFill>
                <a:latin typeface="RooneySans Heavy"/>
                <a:ea typeface="RooneySans Heavy"/>
                <a:cs typeface="RooneySans Heavy"/>
                <a:sym typeface="RooneySans Heavy"/>
              </a:rPr>
              <a:t>Grocery</a:t>
            </a:r>
          </a:p>
          <a:p>
            <a:pPr algn="just">
              <a:lnSpc>
                <a:spcPts val="1930"/>
              </a:lnSpc>
            </a:pPr>
            <a:endParaRPr lang="en-US" sz="1379" b="1" dirty="0">
              <a:solidFill>
                <a:srgbClr val="000000"/>
              </a:solidFill>
              <a:latin typeface="RooneySans Heavy"/>
              <a:ea typeface="RooneySans Heavy"/>
              <a:cs typeface="RooneySans Heavy"/>
              <a:sym typeface="RooneySans Heavy"/>
            </a:endParaRPr>
          </a:p>
        </p:txBody>
      </p:sp>
      <p:sp>
        <p:nvSpPr>
          <p:cNvPr id="61" name="Freeform 61"/>
          <p:cNvSpPr/>
          <p:nvPr/>
        </p:nvSpPr>
        <p:spPr>
          <a:xfrm>
            <a:off x="2865942" y="2116431"/>
            <a:ext cx="893757" cy="335159"/>
          </a:xfrm>
          <a:custGeom>
            <a:avLst/>
            <a:gdLst/>
            <a:ahLst/>
            <a:cxnLst/>
            <a:rect l="l" t="t" r="r" b="b"/>
            <a:pathLst>
              <a:path w="893757" h="335159">
                <a:moveTo>
                  <a:pt x="0" y="0"/>
                </a:moveTo>
                <a:lnTo>
                  <a:pt x="893757" y="0"/>
                </a:lnTo>
                <a:lnTo>
                  <a:pt x="893757" y="335159"/>
                </a:lnTo>
                <a:lnTo>
                  <a:pt x="0" y="3351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2" name="Freeform 62"/>
          <p:cNvSpPr/>
          <p:nvPr/>
        </p:nvSpPr>
        <p:spPr>
          <a:xfrm>
            <a:off x="2845527" y="1627938"/>
            <a:ext cx="934586" cy="355143"/>
          </a:xfrm>
          <a:custGeom>
            <a:avLst/>
            <a:gdLst/>
            <a:ahLst/>
            <a:cxnLst/>
            <a:rect l="l" t="t" r="r" b="b"/>
            <a:pathLst>
              <a:path w="934586" h="355143">
                <a:moveTo>
                  <a:pt x="0" y="0"/>
                </a:moveTo>
                <a:lnTo>
                  <a:pt x="934587" y="0"/>
                </a:lnTo>
                <a:lnTo>
                  <a:pt x="934587" y="355143"/>
                </a:lnTo>
                <a:lnTo>
                  <a:pt x="0" y="3551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63"/>
          <p:cNvSpPr/>
          <p:nvPr/>
        </p:nvSpPr>
        <p:spPr>
          <a:xfrm>
            <a:off x="2796781" y="1144209"/>
            <a:ext cx="1032080" cy="345747"/>
          </a:xfrm>
          <a:custGeom>
            <a:avLst/>
            <a:gdLst/>
            <a:ahLst/>
            <a:cxnLst/>
            <a:rect l="l" t="t" r="r" b="b"/>
            <a:pathLst>
              <a:path w="1032080" h="345747">
                <a:moveTo>
                  <a:pt x="0" y="0"/>
                </a:moveTo>
                <a:lnTo>
                  <a:pt x="1032079" y="0"/>
                </a:lnTo>
                <a:lnTo>
                  <a:pt x="1032079" y="345747"/>
                </a:lnTo>
                <a:lnTo>
                  <a:pt x="0" y="3457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TextBox 64"/>
          <p:cNvSpPr txBox="1"/>
          <p:nvPr/>
        </p:nvSpPr>
        <p:spPr>
          <a:xfrm>
            <a:off x="4649671" y="789317"/>
            <a:ext cx="566803" cy="273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930"/>
              </a:lnSpc>
              <a:spcBef>
                <a:spcPct val="0"/>
              </a:spcBef>
            </a:pPr>
            <a:r>
              <a:rPr lang="en-US" sz="1379" b="1" u="none" strike="noStrike" dirty="0">
                <a:solidFill>
                  <a:srgbClr val="000000"/>
                </a:solidFill>
                <a:latin typeface="RooneySans Heavy"/>
                <a:ea typeface="RooneySans Heavy"/>
                <a:cs typeface="RooneySans Heavy"/>
                <a:sym typeface="RooneySans Heavy"/>
              </a:rPr>
              <a:t>Value</a:t>
            </a:r>
          </a:p>
          <a:p>
            <a:pPr marL="0" lvl="0" indent="0" algn="just">
              <a:lnSpc>
                <a:spcPts val="1930"/>
              </a:lnSpc>
              <a:spcBef>
                <a:spcPct val="0"/>
              </a:spcBef>
            </a:pPr>
            <a:endParaRPr lang="en-US" sz="1379" b="1" u="none" strike="noStrike" dirty="0">
              <a:solidFill>
                <a:srgbClr val="000000"/>
              </a:solidFill>
              <a:latin typeface="RooneySans Heavy"/>
              <a:ea typeface="RooneySans Heavy"/>
              <a:cs typeface="RooneySans Heavy"/>
              <a:sym typeface="RooneySans Heavy"/>
            </a:endParaRPr>
          </a:p>
        </p:txBody>
      </p:sp>
      <p:sp>
        <p:nvSpPr>
          <p:cNvPr id="65" name="Freeform 65"/>
          <p:cNvSpPr/>
          <p:nvPr/>
        </p:nvSpPr>
        <p:spPr>
          <a:xfrm>
            <a:off x="4454123" y="2081032"/>
            <a:ext cx="1173738" cy="256755"/>
          </a:xfrm>
          <a:custGeom>
            <a:avLst/>
            <a:gdLst/>
            <a:ahLst/>
            <a:cxnLst/>
            <a:rect l="l" t="t" r="r" b="b"/>
            <a:pathLst>
              <a:path w="1173738" h="256755">
                <a:moveTo>
                  <a:pt x="0" y="0"/>
                </a:moveTo>
                <a:lnTo>
                  <a:pt x="1173737" y="0"/>
                </a:lnTo>
                <a:lnTo>
                  <a:pt x="1173737" y="256755"/>
                </a:lnTo>
                <a:lnTo>
                  <a:pt x="0" y="2567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6" name="Freeform 66"/>
          <p:cNvSpPr/>
          <p:nvPr/>
        </p:nvSpPr>
        <p:spPr>
          <a:xfrm>
            <a:off x="4542372" y="1188431"/>
            <a:ext cx="781783" cy="794650"/>
          </a:xfrm>
          <a:custGeom>
            <a:avLst/>
            <a:gdLst/>
            <a:ahLst/>
            <a:cxnLst/>
            <a:rect l="l" t="t" r="r" b="b"/>
            <a:pathLst>
              <a:path w="781783" h="794650">
                <a:moveTo>
                  <a:pt x="0" y="0"/>
                </a:moveTo>
                <a:lnTo>
                  <a:pt x="781783" y="0"/>
                </a:lnTo>
                <a:lnTo>
                  <a:pt x="781783" y="794650"/>
                </a:lnTo>
                <a:lnTo>
                  <a:pt x="0" y="7946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56462" t="-47293" r="-54381" b="-528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7" name="TextBox 67"/>
          <p:cNvSpPr txBox="1"/>
          <p:nvPr/>
        </p:nvSpPr>
        <p:spPr>
          <a:xfrm>
            <a:off x="6199530" y="811720"/>
            <a:ext cx="870120" cy="227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1930"/>
              </a:lnSpc>
              <a:spcBef>
                <a:spcPct val="0"/>
              </a:spcBef>
            </a:pPr>
            <a:r>
              <a:rPr lang="en-US" sz="1379" b="1" u="none" strike="noStrike" dirty="0">
                <a:solidFill>
                  <a:srgbClr val="000000"/>
                </a:solidFill>
                <a:latin typeface="RooneySans Heavy"/>
                <a:ea typeface="RooneySans Heavy"/>
                <a:cs typeface="RooneySans Heavy"/>
                <a:sym typeface="RooneySans Heavy"/>
              </a:rPr>
              <a:t>Specialty</a:t>
            </a:r>
          </a:p>
        </p:txBody>
      </p:sp>
      <p:sp>
        <p:nvSpPr>
          <p:cNvPr id="68" name="Freeform 68"/>
          <p:cNvSpPr/>
          <p:nvPr/>
        </p:nvSpPr>
        <p:spPr>
          <a:xfrm>
            <a:off x="5914796" y="1435329"/>
            <a:ext cx="1327812" cy="519506"/>
          </a:xfrm>
          <a:custGeom>
            <a:avLst/>
            <a:gdLst/>
            <a:ahLst/>
            <a:cxnLst/>
            <a:rect l="l" t="t" r="r" b="b"/>
            <a:pathLst>
              <a:path w="1327812" h="519506">
                <a:moveTo>
                  <a:pt x="0" y="0"/>
                </a:moveTo>
                <a:lnTo>
                  <a:pt x="1327812" y="0"/>
                </a:lnTo>
                <a:lnTo>
                  <a:pt x="1327812" y="519506"/>
                </a:lnTo>
                <a:lnTo>
                  <a:pt x="0" y="5195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Freeform 69"/>
          <p:cNvSpPr/>
          <p:nvPr/>
        </p:nvSpPr>
        <p:spPr>
          <a:xfrm>
            <a:off x="7558896" y="1705682"/>
            <a:ext cx="1495083" cy="225820"/>
          </a:xfrm>
          <a:custGeom>
            <a:avLst/>
            <a:gdLst/>
            <a:ahLst/>
            <a:cxnLst/>
            <a:rect l="l" t="t" r="r" b="b"/>
            <a:pathLst>
              <a:path w="1495083" h="225820">
                <a:moveTo>
                  <a:pt x="0" y="0"/>
                </a:moveTo>
                <a:lnTo>
                  <a:pt x="1495083" y="0"/>
                </a:lnTo>
                <a:lnTo>
                  <a:pt x="1495083" y="225819"/>
                </a:lnTo>
                <a:lnTo>
                  <a:pt x="0" y="22581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0" name="AutoShape 70"/>
          <p:cNvSpPr/>
          <p:nvPr/>
        </p:nvSpPr>
        <p:spPr>
          <a:xfrm flipV="1">
            <a:off x="5042040" y="4928301"/>
            <a:ext cx="4949237" cy="14843"/>
          </a:xfrm>
          <a:prstGeom prst="line">
            <a:avLst/>
          </a:prstGeom>
          <a:ln w="47625" cap="rnd">
            <a:solidFill>
              <a:srgbClr val="3D6CB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1" name="Freeform 71"/>
          <p:cNvSpPr/>
          <p:nvPr/>
        </p:nvSpPr>
        <p:spPr>
          <a:xfrm>
            <a:off x="753020" y="5935490"/>
            <a:ext cx="255150" cy="255150"/>
          </a:xfrm>
          <a:custGeom>
            <a:avLst/>
            <a:gdLst/>
            <a:ahLst/>
            <a:cxnLst/>
            <a:rect l="l" t="t" r="r" b="b"/>
            <a:pathLst>
              <a:path w="255150" h="255150">
                <a:moveTo>
                  <a:pt x="0" y="0"/>
                </a:moveTo>
                <a:lnTo>
                  <a:pt x="255150" y="0"/>
                </a:lnTo>
                <a:lnTo>
                  <a:pt x="255150" y="255150"/>
                </a:lnTo>
                <a:lnTo>
                  <a:pt x="0" y="2551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2" name="Freeform 72"/>
          <p:cNvSpPr/>
          <p:nvPr/>
        </p:nvSpPr>
        <p:spPr>
          <a:xfrm>
            <a:off x="753020" y="5574320"/>
            <a:ext cx="255150" cy="255150"/>
          </a:xfrm>
          <a:custGeom>
            <a:avLst/>
            <a:gdLst/>
            <a:ahLst/>
            <a:cxnLst/>
            <a:rect l="l" t="t" r="r" b="b"/>
            <a:pathLst>
              <a:path w="255150" h="255150">
                <a:moveTo>
                  <a:pt x="0" y="0"/>
                </a:moveTo>
                <a:lnTo>
                  <a:pt x="255150" y="0"/>
                </a:lnTo>
                <a:lnTo>
                  <a:pt x="255150" y="255150"/>
                </a:lnTo>
                <a:lnTo>
                  <a:pt x="0" y="2551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3" name="TextBox 73"/>
          <p:cNvSpPr txBox="1"/>
          <p:nvPr/>
        </p:nvSpPr>
        <p:spPr>
          <a:xfrm>
            <a:off x="9369553" y="7035928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7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228599"/>
            <a:ext cx="12344400" cy="75438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258119" y="777240"/>
            <a:ext cx="1174005" cy="1166454"/>
          </a:xfrm>
          <a:custGeom>
            <a:avLst/>
            <a:gdLst/>
            <a:ahLst/>
            <a:cxnLst/>
            <a:rect l="l" t="t" r="r" b="b"/>
            <a:pathLst>
              <a:path w="1174005" h="1166454">
                <a:moveTo>
                  <a:pt x="0" y="0"/>
                </a:moveTo>
                <a:lnTo>
                  <a:pt x="1174005" y="0"/>
                </a:lnTo>
                <a:lnTo>
                  <a:pt x="1174005" y="1166454"/>
                </a:lnTo>
                <a:lnTo>
                  <a:pt x="0" y="1166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356" t="-22055" r="-15868" b="-235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731648" y="951500"/>
            <a:ext cx="3158385" cy="3158385"/>
          </a:xfrm>
          <a:custGeom>
            <a:avLst/>
            <a:gdLst/>
            <a:ahLst/>
            <a:cxnLst/>
            <a:rect l="l" t="t" r="r" b="b"/>
            <a:pathLst>
              <a:path w="3158385" h="3158385">
                <a:moveTo>
                  <a:pt x="0" y="0"/>
                </a:moveTo>
                <a:lnTo>
                  <a:pt x="3158385" y="0"/>
                </a:lnTo>
                <a:lnTo>
                  <a:pt x="3158385" y="3158385"/>
                </a:lnTo>
                <a:lnTo>
                  <a:pt x="0" y="3158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0" y="1491647"/>
            <a:ext cx="5463297" cy="5470134"/>
          </a:xfrm>
          <a:custGeom>
            <a:avLst/>
            <a:gdLst/>
            <a:ahLst/>
            <a:cxnLst/>
            <a:rect l="l" t="t" r="r" b="b"/>
            <a:pathLst>
              <a:path w="5463297" h="5470134">
                <a:moveTo>
                  <a:pt x="0" y="0"/>
                </a:moveTo>
                <a:lnTo>
                  <a:pt x="5463297" y="0"/>
                </a:lnTo>
                <a:lnTo>
                  <a:pt x="5463297" y="5470134"/>
                </a:lnTo>
                <a:lnTo>
                  <a:pt x="0" y="54701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3628068" y="7038027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1984248"/>
            <a:ext cx="33067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PuppyPalz®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Dip-N-Lik®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86044" y="3032583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#62737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1.41 oz (40g)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5.5 x 7.38 x 4.63"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$1.00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152399"/>
            <a:ext cx="12344400" cy="76200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3058594" y="777240"/>
            <a:ext cx="3052789" cy="3052789"/>
          </a:xfrm>
          <a:custGeom>
            <a:avLst/>
            <a:gdLst/>
            <a:ahLst/>
            <a:cxnLst/>
            <a:rect l="l" t="t" r="r" b="b"/>
            <a:pathLst>
              <a:path w="3052789" h="3052789">
                <a:moveTo>
                  <a:pt x="0" y="0"/>
                </a:moveTo>
                <a:lnTo>
                  <a:pt x="3052788" y="0"/>
                </a:lnTo>
                <a:lnTo>
                  <a:pt x="3052788" y="3052789"/>
                </a:lnTo>
                <a:lnTo>
                  <a:pt x="0" y="3052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36555" y="1538771"/>
            <a:ext cx="4931035" cy="4931035"/>
          </a:xfrm>
          <a:custGeom>
            <a:avLst/>
            <a:gdLst/>
            <a:ahLst/>
            <a:cxnLst/>
            <a:rect l="l" t="t" r="r" b="b"/>
            <a:pathLst>
              <a:path w="4931035" h="4931035">
                <a:moveTo>
                  <a:pt x="0" y="0"/>
                </a:moveTo>
                <a:lnTo>
                  <a:pt x="4931035" y="0"/>
                </a:lnTo>
                <a:lnTo>
                  <a:pt x="4931035" y="4931035"/>
                </a:lnTo>
                <a:lnTo>
                  <a:pt x="0" y="493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386044" y="1984248"/>
            <a:ext cx="330671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Snake Spray Candy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263575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#55570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16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1.22 fl oz (36ml)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5.5 x 5.38 x 6.88"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628068" y="70104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228599"/>
            <a:ext cx="12344400" cy="75438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258119" y="777240"/>
            <a:ext cx="1174005" cy="1166454"/>
          </a:xfrm>
          <a:custGeom>
            <a:avLst/>
            <a:gdLst/>
            <a:ahLst/>
            <a:cxnLst/>
            <a:rect l="l" t="t" r="r" b="b"/>
            <a:pathLst>
              <a:path w="1174005" h="1166454">
                <a:moveTo>
                  <a:pt x="0" y="0"/>
                </a:moveTo>
                <a:lnTo>
                  <a:pt x="1174005" y="0"/>
                </a:lnTo>
                <a:lnTo>
                  <a:pt x="1174005" y="1166454"/>
                </a:lnTo>
                <a:lnTo>
                  <a:pt x="0" y="1166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356" t="-22055" r="-15868" b="-235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594432" y="1117073"/>
            <a:ext cx="5352733" cy="5352733"/>
          </a:xfrm>
          <a:custGeom>
            <a:avLst/>
            <a:gdLst/>
            <a:ahLst/>
            <a:cxnLst/>
            <a:rect l="l" t="t" r="r" b="b"/>
            <a:pathLst>
              <a:path w="5352733" h="5352733">
                <a:moveTo>
                  <a:pt x="0" y="0"/>
                </a:moveTo>
                <a:lnTo>
                  <a:pt x="5352734" y="0"/>
                </a:lnTo>
                <a:lnTo>
                  <a:pt x="5352734" y="5352733"/>
                </a:lnTo>
                <a:lnTo>
                  <a:pt x="0" y="53527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386044" y="1984248"/>
            <a:ext cx="33067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Splash Potty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Dip-N-Lik®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628068" y="70104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3032583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#62640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0.95oz (27g)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6.85 x 9.65 x 5.83"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$1.00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228599"/>
            <a:ext cx="12344400" cy="75438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386044" y="1984248"/>
            <a:ext cx="33067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Splash-N-Lik®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with Popping Candy</a:t>
            </a:r>
          </a:p>
        </p:txBody>
      </p:sp>
      <p:sp>
        <p:nvSpPr>
          <p:cNvPr id="22" name="Freeform 22"/>
          <p:cNvSpPr/>
          <p:nvPr/>
        </p:nvSpPr>
        <p:spPr>
          <a:xfrm>
            <a:off x="5745248" y="48534"/>
            <a:ext cx="2557072" cy="2557072"/>
          </a:xfrm>
          <a:custGeom>
            <a:avLst/>
            <a:gdLst/>
            <a:ahLst/>
            <a:cxnLst/>
            <a:rect l="l" t="t" r="r" b="b"/>
            <a:pathLst>
              <a:path w="2557072" h="2557072">
                <a:moveTo>
                  <a:pt x="0" y="0"/>
                </a:moveTo>
                <a:lnTo>
                  <a:pt x="2557071" y="0"/>
                </a:lnTo>
                <a:lnTo>
                  <a:pt x="2557071" y="2557072"/>
                </a:lnTo>
                <a:lnTo>
                  <a:pt x="0" y="25570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2934960" y="686247"/>
            <a:ext cx="3085088" cy="3085088"/>
          </a:xfrm>
          <a:custGeom>
            <a:avLst/>
            <a:gdLst/>
            <a:ahLst/>
            <a:cxnLst/>
            <a:rect l="l" t="t" r="r" b="b"/>
            <a:pathLst>
              <a:path w="3085088" h="3085088">
                <a:moveTo>
                  <a:pt x="0" y="0"/>
                </a:moveTo>
                <a:lnTo>
                  <a:pt x="3085088" y="0"/>
                </a:lnTo>
                <a:lnTo>
                  <a:pt x="3085088" y="3085088"/>
                </a:lnTo>
                <a:lnTo>
                  <a:pt x="0" y="30850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436555" y="1163121"/>
            <a:ext cx="5216428" cy="5216428"/>
          </a:xfrm>
          <a:custGeom>
            <a:avLst/>
            <a:gdLst/>
            <a:ahLst/>
            <a:cxnLst/>
            <a:rect l="l" t="t" r="r" b="b"/>
            <a:pathLst>
              <a:path w="5216428" h="5216428">
                <a:moveTo>
                  <a:pt x="0" y="0"/>
                </a:moveTo>
                <a:lnTo>
                  <a:pt x="5216429" y="0"/>
                </a:lnTo>
                <a:lnTo>
                  <a:pt x="5216429" y="5216428"/>
                </a:lnTo>
                <a:lnTo>
                  <a:pt x="0" y="52164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3628068" y="70104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86044" y="3032583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#62604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2.57oz (73g)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6.85 x 9.13 x 5.25"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$1.00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943943"/>
            <a:ext cx="12344400" cy="871634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892450" y="134636"/>
            <a:ext cx="990808" cy="997458"/>
            <a:chOff x="0" y="0"/>
            <a:chExt cx="1321077" cy="132994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321077" cy="1329944"/>
            </a:xfrm>
            <a:custGeom>
              <a:avLst/>
              <a:gdLst/>
              <a:ahLst/>
              <a:cxnLst/>
              <a:rect l="l" t="t" r="r" b="b"/>
              <a:pathLst>
                <a:path w="1321077" h="1329944">
                  <a:moveTo>
                    <a:pt x="0" y="0"/>
                  </a:moveTo>
                  <a:lnTo>
                    <a:pt x="1321077" y="0"/>
                  </a:lnTo>
                  <a:lnTo>
                    <a:pt x="1321077" y="1329944"/>
                  </a:lnTo>
                  <a:lnTo>
                    <a:pt x="0" y="1329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10915" y="381336"/>
              <a:ext cx="856161" cy="5828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33"/>
                </a:lnSpc>
              </a:pPr>
              <a:r>
                <a:rPr lang="en-US" sz="1805" b="1" spc="-18" dirty="0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NEW</a:t>
              </a:r>
            </a:p>
            <a:p>
              <a:pPr algn="ctr">
                <a:lnSpc>
                  <a:spcPts val="1733"/>
                </a:lnSpc>
              </a:pPr>
              <a:r>
                <a:rPr lang="en-US" sz="1805" b="1" spc="-18" dirty="0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ITEM!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292784" y="1001404"/>
            <a:ext cx="287542" cy="292104"/>
          </a:xfrm>
          <a:custGeom>
            <a:avLst/>
            <a:gdLst/>
            <a:ahLst/>
            <a:cxnLst/>
            <a:rect l="l" t="t" r="r" b="b"/>
            <a:pathLst>
              <a:path w="287542" h="292104">
                <a:moveTo>
                  <a:pt x="0" y="0"/>
                </a:moveTo>
                <a:lnTo>
                  <a:pt x="287542" y="0"/>
                </a:lnTo>
                <a:lnTo>
                  <a:pt x="287542" y="292104"/>
                </a:lnTo>
                <a:lnTo>
                  <a:pt x="0" y="2921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5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2955255" y="1154577"/>
            <a:ext cx="2988101" cy="2988101"/>
          </a:xfrm>
          <a:custGeom>
            <a:avLst/>
            <a:gdLst/>
            <a:ahLst/>
            <a:cxnLst/>
            <a:rect l="l" t="t" r="r" b="b"/>
            <a:pathLst>
              <a:path w="2988101" h="2988101">
                <a:moveTo>
                  <a:pt x="0" y="0"/>
                </a:moveTo>
                <a:lnTo>
                  <a:pt x="2988101" y="0"/>
                </a:lnTo>
                <a:lnTo>
                  <a:pt x="2988101" y="2988100"/>
                </a:lnTo>
                <a:lnTo>
                  <a:pt x="0" y="2988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-433903" y="1480128"/>
            <a:ext cx="5048322" cy="5048322"/>
          </a:xfrm>
          <a:custGeom>
            <a:avLst/>
            <a:gdLst/>
            <a:ahLst/>
            <a:cxnLst/>
            <a:rect l="l" t="t" r="r" b="b"/>
            <a:pathLst>
              <a:path w="5048322" h="5048322">
                <a:moveTo>
                  <a:pt x="0" y="0"/>
                </a:moveTo>
                <a:lnTo>
                  <a:pt x="5048322" y="0"/>
                </a:lnTo>
                <a:lnTo>
                  <a:pt x="5048322" y="5048322"/>
                </a:lnTo>
                <a:lnTo>
                  <a:pt x="0" y="50483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6386044" y="1984248"/>
            <a:ext cx="330671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Squeezy Paint Pop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386044" y="263575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#62788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1.1 oz (32g)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3.31 x 7.28 x 5.47"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$1.00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628068" y="68580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580326" y="1001404"/>
            <a:ext cx="5019108" cy="306345"/>
            <a:chOff x="0" y="0"/>
            <a:chExt cx="6692144" cy="408461"/>
          </a:xfrm>
        </p:grpSpPr>
        <p:sp>
          <p:nvSpPr>
            <p:cNvPr id="31" name="TextBox 31"/>
            <p:cNvSpPr txBox="1"/>
            <p:nvPr/>
          </p:nvSpPr>
          <p:spPr>
            <a:xfrm>
              <a:off x="31844" y="43124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Hot Novelties!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9050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F7C42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Hot Novelties!</a:t>
              </a:r>
            </a:p>
          </p:txBody>
        </p:sp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304799"/>
            <a:ext cx="12344400" cy="74676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2919696" y="951500"/>
            <a:ext cx="3200627" cy="3200627"/>
          </a:xfrm>
          <a:custGeom>
            <a:avLst/>
            <a:gdLst/>
            <a:ahLst/>
            <a:cxnLst/>
            <a:rect l="l" t="t" r="r" b="b"/>
            <a:pathLst>
              <a:path w="3200627" h="3200627">
                <a:moveTo>
                  <a:pt x="0" y="0"/>
                </a:moveTo>
                <a:lnTo>
                  <a:pt x="3200627" y="0"/>
                </a:lnTo>
                <a:lnTo>
                  <a:pt x="3200627" y="3200627"/>
                </a:lnTo>
                <a:lnTo>
                  <a:pt x="0" y="32006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-269080" y="1053231"/>
            <a:ext cx="5495917" cy="5495917"/>
          </a:xfrm>
          <a:custGeom>
            <a:avLst/>
            <a:gdLst/>
            <a:ahLst/>
            <a:cxnLst/>
            <a:rect l="l" t="t" r="r" b="b"/>
            <a:pathLst>
              <a:path w="5495917" h="5495917">
                <a:moveTo>
                  <a:pt x="0" y="0"/>
                </a:moveTo>
                <a:lnTo>
                  <a:pt x="5495917" y="0"/>
                </a:lnTo>
                <a:lnTo>
                  <a:pt x="5495917" y="5495917"/>
                </a:lnTo>
                <a:lnTo>
                  <a:pt x="0" y="54959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628068" y="70104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1974723"/>
            <a:ext cx="3306714" cy="788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3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Squeezy Squirt Pop® </a:t>
            </a:r>
          </a:p>
          <a:p>
            <a:pPr algn="l">
              <a:lnSpc>
                <a:spcPts val="3119"/>
              </a:lnSpc>
            </a:pPr>
            <a:r>
              <a:rPr lang="en-US" sz="23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Candy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3032583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#62582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1.06 oz (30g)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4.8 x 7 x 4.5"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$1.00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524871"/>
            <a:ext cx="12344400" cy="7247529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112116" y="1207083"/>
            <a:ext cx="5044600" cy="5044600"/>
          </a:xfrm>
          <a:custGeom>
            <a:avLst/>
            <a:gdLst/>
            <a:ahLst/>
            <a:cxnLst/>
            <a:rect l="l" t="t" r="r" b="b"/>
            <a:pathLst>
              <a:path w="5044600" h="5044600">
                <a:moveTo>
                  <a:pt x="0" y="0"/>
                </a:moveTo>
                <a:lnTo>
                  <a:pt x="5044600" y="0"/>
                </a:lnTo>
                <a:lnTo>
                  <a:pt x="5044600" y="5044599"/>
                </a:lnTo>
                <a:lnTo>
                  <a:pt x="0" y="50445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3275730" y="777240"/>
            <a:ext cx="3761973" cy="3761973"/>
          </a:xfrm>
          <a:custGeom>
            <a:avLst/>
            <a:gdLst/>
            <a:ahLst/>
            <a:cxnLst/>
            <a:rect l="l" t="t" r="r" b="b"/>
            <a:pathLst>
              <a:path w="3761973" h="3761973">
                <a:moveTo>
                  <a:pt x="0" y="0"/>
                </a:moveTo>
                <a:lnTo>
                  <a:pt x="3761973" y="0"/>
                </a:lnTo>
                <a:lnTo>
                  <a:pt x="3761973" y="3761973"/>
                </a:lnTo>
                <a:lnTo>
                  <a:pt x="0" y="37619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628068" y="7038027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1974723"/>
            <a:ext cx="3497214" cy="788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399" b="1" dirty="0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Sweet Shots Basketball </a:t>
            </a:r>
          </a:p>
          <a:p>
            <a:pPr algn="l">
              <a:lnSpc>
                <a:spcPts val="3119"/>
              </a:lnSpc>
            </a:pPr>
            <a:r>
              <a:rPr lang="en-US" sz="2399" b="1" dirty="0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Toy with Candy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3032583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#62638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0.56 oz (16g)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6.88 x 7.09 x 6.10"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$0.93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943943"/>
            <a:ext cx="12344400" cy="871634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892450" y="134636"/>
            <a:ext cx="990808" cy="997458"/>
            <a:chOff x="0" y="0"/>
            <a:chExt cx="1321077" cy="132994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321077" cy="1329944"/>
            </a:xfrm>
            <a:custGeom>
              <a:avLst/>
              <a:gdLst/>
              <a:ahLst/>
              <a:cxnLst/>
              <a:rect l="l" t="t" r="r" b="b"/>
              <a:pathLst>
                <a:path w="1321077" h="1329944">
                  <a:moveTo>
                    <a:pt x="0" y="0"/>
                  </a:moveTo>
                  <a:lnTo>
                    <a:pt x="1321077" y="0"/>
                  </a:lnTo>
                  <a:lnTo>
                    <a:pt x="1321077" y="1329944"/>
                  </a:lnTo>
                  <a:lnTo>
                    <a:pt x="0" y="1329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10915" y="381336"/>
              <a:ext cx="856161" cy="5828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33"/>
                </a:lnSpc>
              </a:pPr>
              <a:r>
                <a:rPr lang="en-US" sz="1805" b="1" spc="-18" dirty="0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NEW</a:t>
              </a:r>
            </a:p>
            <a:p>
              <a:pPr algn="ctr">
                <a:lnSpc>
                  <a:spcPts val="1733"/>
                </a:lnSpc>
              </a:pPr>
              <a:r>
                <a:rPr lang="en-US" sz="1805" b="1" spc="-18" dirty="0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ITEM!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292784" y="1001404"/>
            <a:ext cx="287542" cy="292104"/>
          </a:xfrm>
          <a:custGeom>
            <a:avLst/>
            <a:gdLst/>
            <a:ahLst/>
            <a:cxnLst/>
            <a:rect l="l" t="t" r="r" b="b"/>
            <a:pathLst>
              <a:path w="287542" h="292104">
                <a:moveTo>
                  <a:pt x="0" y="0"/>
                </a:moveTo>
                <a:lnTo>
                  <a:pt x="287542" y="0"/>
                </a:lnTo>
                <a:lnTo>
                  <a:pt x="287542" y="292104"/>
                </a:lnTo>
                <a:lnTo>
                  <a:pt x="0" y="2921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5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92229" y="1549016"/>
            <a:ext cx="5060599" cy="5060599"/>
          </a:xfrm>
          <a:custGeom>
            <a:avLst/>
            <a:gdLst/>
            <a:ahLst/>
            <a:cxnLst/>
            <a:rect l="l" t="t" r="r" b="b"/>
            <a:pathLst>
              <a:path w="5060599" h="5060599">
                <a:moveTo>
                  <a:pt x="0" y="0"/>
                </a:moveTo>
                <a:lnTo>
                  <a:pt x="5060599" y="0"/>
                </a:lnTo>
                <a:lnTo>
                  <a:pt x="5060599" y="5060599"/>
                </a:lnTo>
                <a:lnTo>
                  <a:pt x="0" y="50605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6386044" y="1984248"/>
            <a:ext cx="330671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Triple Squeeze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386044" y="263575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#62808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1.9 oz (54g)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5.2 x 6.7 x 5.7"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$1.00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628068" y="68580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580326" y="1001404"/>
            <a:ext cx="5019108" cy="306345"/>
            <a:chOff x="0" y="0"/>
            <a:chExt cx="6692144" cy="408461"/>
          </a:xfrm>
        </p:grpSpPr>
        <p:sp>
          <p:nvSpPr>
            <p:cNvPr id="30" name="TextBox 30"/>
            <p:cNvSpPr txBox="1"/>
            <p:nvPr/>
          </p:nvSpPr>
          <p:spPr>
            <a:xfrm>
              <a:off x="31844" y="43124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Hot Novelties!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19050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F7C42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Hot Novelties!</a:t>
              </a:r>
            </a:p>
          </p:txBody>
        </p:sp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228599"/>
            <a:ext cx="12344400" cy="75438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258119" y="777240"/>
            <a:ext cx="1174005" cy="1166454"/>
          </a:xfrm>
          <a:custGeom>
            <a:avLst/>
            <a:gdLst/>
            <a:ahLst/>
            <a:cxnLst/>
            <a:rect l="l" t="t" r="r" b="b"/>
            <a:pathLst>
              <a:path w="1174005" h="1166454">
                <a:moveTo>
                  <a:pt x="0" y="0"/>
                </a:moveTo>
                <a:lnTo>
                  <a:pt x="1174005" y="0"/>
                </a:lnTo>
                <a:lnTo>
                  <a:pt x="1174005" y="1166454"/>
                </a:lnTo>
                <a:lnTo>
                  <a:pt x="0" y="1166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356" t="-22055" r="-15868" b="-235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36555" y="1189407"/>
            <a:ext cx="5425335" cy="5425335"/>
          </a:xfrm>
          <a:custGeom>
            <a:avLst/>
            <a:gdLst/>
            <a:ahLst/>
            <a:cxnLst/>
            <a:rect l="l" t="t" r="r" b="b"/>
            <a:pathLst>
              <a:path w="5425335" h="5425335">
                <a:moveTo>
                  <a:pt x="0" y="0"/>
                </a:moveTo>
                <a:lnTo>
                  <a:pt x="5425335" y="0"/>
                </a:lnTo>
                <a:lnTo>
                  <a:pt x="5425335" y="5425336"/>
                </a:lnTo>
                <a:lnTo>
                  <a:pt x="0" y="54253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628068" y="70104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1984248"/>
            <a:ext cx="330671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Unicorn Dip-N-Lik®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260400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#62735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2.08 oz (59g)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5.75 x 9.25 x 5.38"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$1.00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355391"/>
            <a:ext cx="12344400" cy="812779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 rot="4501362">
            <a:off x="3077750" y="180622"/>
            <a:ext cx="4775915" cy="4775915"/>
          </a:xfrm>
          <a:custGeom>
            <a:avLst/>
            <a:gdLst/>
            <a:ahLst/>
            <a:cxnLst/>
            <a:rect l="l" t="t" r="r" b="b"/>
            <a:pathLst>
              <a:path w="4775915" h="4775915">
                <a:moveTo>
                  <a:pt x="0" y="0"/>
                </a:moveTo>
                <a:lnTo>
                  <a:pt x="4775915" y="0"/>
                </a:lnTo>
                <a:lnTo>
                  <a:pt x="4775915" y="4775916"/>
                </a:lnTo>
                <a:lnTo>
                  <a:pt x="0" y="47759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351736" y="1486576"/>
            <a:ext cx="5035425" cy="5035425"/>
          </a:xfrm>
          <a:custGeom>
            <a:avLst/>
            <a:gdLst/>
            <a:ahLst/>
            <a:cxnLst/>
            <a:rect l="l" t="t" r="r" b="b"/>
            <a:pathLst>
              <a:path w="5035425" h="5035425">
                <a:moveTo>
                  <a:pt x="0" y="0"/>
                </a:moveTo>
                <a:lnTo>
                  <a:pt x="5035425" y="0"/>
                </a:lnTo>
                <a:lnTo>
                  <a:pt x="5035425" y="5035425"/>
                </a:lnTo>
                <a:lnTo>
                  <a:pt x="0" y="5035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386044" y="1984248"/>
            <a:ext cx="34972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World’s Greatest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Candy Necklace™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3045723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#38221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24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0.77 oz (22g)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7.5 x 4.25 x 6.5"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24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$0.25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628068" y="69342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sp>
        <p:nvSpPr>
          <p:cNvPr id="26" name="Freeform 26"/>
          <p:cNvSpPr/>
          <p:nvPr/>
        </p:nvSpPr>
        <p:spPr>
          <a:xfrm>
            <a:off x="292784" y="1001404"/>
            <a:ext cx="287542" cy="292104"/>
          </a:xfrm>
          <a:custGeom>
            <a:avLst/>
            <a:gdLst/>
            <a:ahLst/>
            <a:cxnLst/>
            <a:rect l="l" t="t" r="r" b="b"/>
            <a:pathLst>
              <a:path w="287542" h="292104">
                <a:moveTo>
                  <a:pt x="0" y="0"/>
                </a:moveTo>
                <a:lnTo>
                  <a:pt x="287542" y="0"/>
                </a:lnTo>
                <a:lnTo>
                  <a:pt x="287542" y="292104"/>
                </a:lnTo>
                <a:lnTo>
                  <a:pt x="0" y="2921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58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580326" y="1001404"/>
            <a:ext cx="5019108" cy="306345"/>
            <a:chOff x="0" y="0"/>
            <a:chExt cx="6692144" cy="408461"/>
          </a:xfrm>
        </p:grpSpPr>
        <p:sp>
          <p:nvSpPr>
            <p:cNvPr id="28" name="TextBox 28"/>
            <p:cNvSpPr txBox="1"/>
            <p:nvPr/>
          </p:nvSpPr>
          <p:spPr>
            <a:xfrm>
              <a:off x="31844" y="43124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Best Seller &amp; All-Time Favorite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9050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F7C42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Best Seller &amp; All-Time Favorite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6328894" y="873218"/>
            <a:ext cx="1747977" cy="974497"/>
          </a:xfrm>
          <a:custGeom>
            <a:avLst/>
            <a:gdLst/>
            <a:ahLst/>
            <a:cxnLst/>
            <a:rect l="l" t="t" r="r" b="b"/>
            <a:pathLst>
              <a:path w="1747977" h="974497">
                <a:moveTo>
                  <a:pt x="0" y="0"/>
                </a:moveTo>
                <a:lnTo>
                  <a:pt x="1747977" y="0"/>
                </a:lnTo>
                <a:lnTo>
                  <a:pt x="1747977" y="974497"/>
                </a:lnTo>
                <a:lnTo>
                  <a:pt x="0" y="9744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17036" y="-999061"/>
            <a:ext cx="15151542" cy="8859700"/>
          </a:xfrm>
          <a:custGeom>
            <a:avLst/>
            <a:gdLst/>
            <a:ahLst/>
            <a:cxnLst/>
            <a:rect l="l" t="t" r="r" b="b"/>
            <a:pathLst>
              <a:path w="15151542" h="8859700">
                <a:moveTo>
                  <a:pt x="0" y="0"/>
                </a:moveTo>
                <a:lnTo>
                  <a:pt x="15151543" y="0"/>
                </a:lnTo>
                <a:lnTo>
                  <a:pt x="15151543" y="8859700"/>
                </a:lnTo>
                <a:lnTo>
                  <a:pt x="0" y="8859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734" b="-1573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304801"/>
            <a:ext cx="12344400" cy="80772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292784" y="1001404"/>
            <a:ext cx="287542" cy="292104"/>
          </a:xfrm>
          <a:custGeom>
            <a:avLst/>
            <a:gdLst/>
            <a:ahLst/>
            <a:cxnLst/>
            <a:rect l="l" t="t" r="r" b="b"/>
            <a:pathLst>
              <a:path w="287542" h="292104">
                <a:moveTo>
                  <a:pt x="0" y="0"/>
                </a:moveTo>
                <a:lnTo>
                  <a:pt x="287542" y="0"/>
                </a:lnTo>
                <a:lnTo>
                  <a:pt x="287542" y="292104"/>
                </a:lnTo>
                <a:lnTo>
                  <a:pt x="0" y="2921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5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97757" y="1436449"/>
            <a:ext cx="5140082" cy="5140082"/>
          </a:xfrm>
          <a:custGeom>
            <a:avLst/>
            <a:gdLst/>
            <a:ahLst/>
            <a:cxnLst/>
            <a:rect l="l" t="t" r="r" b="b"/>
            <a:pathLst>
              <a:path w="5140082" h="5140082">
                <a:moveTo>
                  <a:pt x="0" y="0"/>
                </a:moveTo>
                <a:lnTo>
                  <a:pt x="5140082" y="0"/>
                </a:lnTo>
                <a:lnTo>
                  <a:pt x="5140082" y="5140082"/>
                </a:lnTo>
                <a:lnTo>
                  <a:pt x="0" y="51400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386044" y="1984248"/>
            <a:ext cx="3497214" cy="815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World’s Biggest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Candy Necklace™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3045723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#38500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24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2.1 oz (60g)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4.5 x 6 x 20"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628068" y="69342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580326" y="1001404"/>
            <a:ext cx="5019108" cy="306345"/>
            <a:chOff x="0" y="0"/>
            <a:chExt cx="6692144" cy="408461"/>
          </a:xfrm>
        </p:grpSpPr>
        <p:sp>
          <p:nvSpPr>
            <p:cNvPr id="27" name="TextBox 27"/>
            <p:cNvSpPr txBox="1"/>
            <p:nvPr/>
          </p:nvSpPr>
          <p:spPr>
            <a:xfrm>
              <a:off x="31844" y="43124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Best Seller &amp; All-Time Favorite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19050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F7C42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Best Seller &amp; All-Time Favorite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6328894" y="873218"/>
            <a:ext cx="1747977" cy="974497"/>
          </a:xfrm>
          <a:custGeom>
            <a:avLst/>
            <a:gdLst/>
            <a:ahLst/>
            <a:cxnLst/>
            <a:rect l="l" t="t" r="r" b="b"/>
            <a:pathLst>
              <a:path w="1747977" h="974497">
                <a:moveTo>
                  <a:pt x="0" y="0"/>
                </a:moveTo>
                <a:lnTo>
                  <a:pt x="1747977" y="0"/>
                </a:lnTo>
                <a:lnTo>
                  <a:pt x="1747977" y="974497"/>
                </a:lnTo>
                <a:lnTo>
                  <a:pt x="0" y="9744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381001"/>
            <a:ext cx="12344400" cy="81534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292784" y="1001404"/>
            <a:ext cx="287542" cy="292104"/>
          </a:xfrm>
          <a:custGeom>
            <a:avLst/>
            <a:gdLst/>
            <a:ahLst/>
            <a:cxnLst/>
            <a:rect l="l" t="t" r="r" b="b"/>
            <a:pathLst>
              <a:path w="287542" h="292104">
                <a:moveTo>
                  <a:pt x="0" y="0"/>
                </a:moveTo>
                <a:lnTo>
                  <a:pt x="287542" y="0"/>
                </a:lnTo>
                <a:lnTo>
                  <a:pt x="287542" y="292104"/>
                </a:lnTo>
                <a:lnTo>
                  <a:pt x="0" y="2921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5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97757" y="1434248"/>
            <a:ext cx="5140082" cy="5140082"/>
          </a:xfrm>
          <a:custGeom>
            <a:avLst/>
            <a:gdLst/>
            <a:ahLst/>
            <a:cxnLst/>
            <a:rect l="l" t="t" r="r" b="b"/>
            <a:pathLst>
              <a:path w="5140082" h="5140082">
                <a:moveTo>
                  <a:pt x="0" y="0"/>
                </a:moveTo>
                <a:lnTo>
                  <a:pt x="5140082" y="0"/>
                </a:lnTo>
                <a:lnTo>
                  <a:pt x="5140082" y="5140082"/>
                </a:lnTo>
                <a:lnTo>
                  <a:pt x="0" y="51400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386044" y="1984248"/>
            <a:ext cx="3497214" cy="815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World’s Biggest SOUR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Candy Necklace™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3045723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#38600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24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2.1 oz (60g)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4.5 x 6 x 20"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628068" y="69342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580326" y="1001404"/>
            <a:ext cx="5019108" cy="306345"/>
            <a:chOff x="0" y="0"/>
            <a:chExt cx="6692144" cy="408461"/>
          </a:xfrm>
        </p:grpSpPr>
        <p:sp>
          <p:nvSpPr>
            <p:cNvPr id="27" name="TextBox 27"/>
            <p:cNvSpPr txBox="1"/>
            <p:nvPr/>
          </p:nvSpPr>
          <p:spPr>
            <a:xfrm>
              <a:off x="31844" y="43124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Best Seller &amp; All-Time Favorite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19050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F7C42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Best Seller &amp; All-Time Favorite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6328894" y="873218"/>
            <a:ext cx="1747977" cy="974497"/>
          </a:xfrm>
          <a:custGeom>
            <a:avLst/>
            <a:gdLst/>
            <a:ahLst/>
            <a:cxnLst/>
            <a:rect l="l" t="t" r="r" b="b"/>
            <a:pathLst>
              <a:path w="1747977" h="974497">
                <a:moveTo>
                  <a:pt x="0" y="0"/>
                </a:moveTo>
                <a:lnTo>
                  <a:pt x="1747977" y="0"/>
                </a:lnTo>
                <a:lnTo>
                  <a:pt x="1747977" y="974497"/>
                </a:lnTo>
                <a:lnTo>
                  <a:pt x="0" y="9744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152399"/>
            <a:ext cx="12344400" cy="76200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525034" y="1280116"/>
            <a:ext cx="5212169" cy="5212169"/>
          </a:xfrm>
          <a:custGeom>
            <a:avLst/>
            <a:gdLst/>
            <a:ahLst/>
            <a:cxnLst/>
            <a:rect l="l" t="t" r="r" b="b"/>
            <a:pathLst>
              <a:path w="5212169" h="5212169">
                <a:moveTo>
                  <a:pt x="0" y="0"/>
                </a:moveTo>
                <a:lnTo>
                  <a:pt x="5212169" y="0"/>
                </a:lnTo>
                <a:lnTo>
                  <a:pt x="5212169" y="5212168"/>
                </a:lnTo>
                <a:lnTo>
                  <a:pt x="0" y="5212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3628068" y="70104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86044" y="1984248"/>
            <a:ext cx="360357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Xtreem Lock Jaw® Dips Sour Powder/Sticks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3045723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#62744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18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1.41 oz (40g)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6.3 x 9.45 x 4.34"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$0.59</a:t>
            </a:r>
          </a:p>
        </p:txBody>
      </p:sp>
      <p:sp>
        <p:nvSpPr>
          <p:cNvPr id="25" name="Freeform 25"/>
          <p:cNvSpPr/>
          <p:nvPr/>
        </p:nvSpPr>
        <p:spPr>
          <a:xfrm>
            <a:off x="6258119" y="777240"/>
            <a:ext cx="1174005" cy="1166454"/>
          </a:xfrm>
          <a:custGeom>
            <a:avLst/>
            <a:gdLst/>
            <a:ahLst/>
            <a:cxnLst/>
            <a:rect l="l" t="t" r="r" b="b"/>
            <a:pathLst>
              <a:path w="1174005" h="1166454">
                <a:moveTo>
                  <a:pt x="0" y="0"/>
                </a:moveTo>
                <a:lnTo>
                  <a:pt x="1174005" y="0"/>
                </a:lnTo>
                <a:lnTo>
                  <a:pt x="1174005" y="1166454"/>
                </a:lnTo>
                <a:lnTo>
                  <a:pt x="0" y="11664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356" t="-22055" r="-15868" b="-2357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380999"/>
            <a:ext cx="12344400" cy="73914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258119" y="777240"/>
            <a:ext cx="1174005" cy="1166454"/>
          </a:xfrm>
          <a:custGeom>
            <a:avLst/>
            <a:gdLst/>
            <a:ahLst/>
            <a:cxnLst/>
            <a:rect l="l" t="t" r="r" b="b"/>
            <a:pathLst>
              <a:path w="1174005" h="1166454">
                <a:moveTo>
                  <a:pt x="0" y="0"/>
                </a:moveTo>
                <a:lnTo>
                  <a:pt x="1174005" y="0"/>
                </a:lnTo>
                <a:lnTo>
                  <a:pt x="1174005" y="1166454"/>
                </a:lnTo>
                <a:lnTo>
                  <a:pt x="0" y="1166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356" t="-22055" r="-15868" b="-235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3628068" y="7038027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86044" y="1984248"/>
            <a:ext cx="34972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Xtreem Lock Jaw®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Lil Dip Sour Singles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3045723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#62762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36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0.31 oz (9g)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3.5 x 6.93 x 3.75"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$0.14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925286" y="1360467"/>
            <a:ext cx="4762793" cy="4804281"/>
            <a:chOff x="0" y="0"/>
            <a:chExt cx="1113059" cy="112275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13059" cy="1122755"/>
            </a:xfrm>
            <a:custGeom>
              <a:avLst/>
              <a:gdLst/>
              <a:ahLst/>
              <a:cxnLst/>
              <a:rect l="l" t="t" r="r" b="b"/>
              <a:pathLst>
                <a:path w="1113059" h="1122755">
                  <a:moveTo>
                    <a:pt x="0" y="0"/>
                  </a:moveTo>
                  <a:lnTo>
                    <a:pt x="1113059" y="0"/>
                  </a:lnTo>
                  <a:lnTo>
                    <a:pt x="1113059" y="1122755"/>
                  </a:lnTo>
                  <a:lnTo>
                    <a:pt x="0" y="1122755"/>
                  </a:lnTo>
                  <a:close/>
                </a:path>
              </a:pathLst>
            </a:custGeom>
            <a:blipFill>
              <a:blip r:embed="rId5"/>
              <a:stretch>
                <a:fillRect l="-372" r="-37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685799"/>
            <a:ext cx="12344400" cy="70866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2439508" y="1308094"/>
            <a:ext cx="3583990" cy="3583990"/>
          </a:xfrm>
          <a:custGeom>
            <a:avLst/>
            <a:gdLst/>
            <a:ahLst/>
            <a:cxnLst/>
            <a:rect l="l" t="t" r="r" b="b"/>
            <a:pathLst>
              <a:path w="3583990" h="3583990">
                <a:moveTo>
                  <a:pt x="0" y="0"/>
                </a:moveTo>
                <a:lnTo>
                  <a:pt x="3583990" y="0"/>
                </a:lnTo>
                <a:lnTo>
                  <a:pt x="3583990" y="3583990"/>
                </a:lnTo>
                <a:lnTo>
                  <a:pt x="0" y="35839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-816733" y="1389909"/>
            <a:ext cx="5326634" cy="5392389"/>
          </a:xfrm>
          <a:custGeom>
            <a:avLst/>
            <a:gdLst/>
            <a:ahLst/>
            <a:cxnLst/>
            <a:rect l="l" t="t" r="r" b="b"/>
            <a:pathLst>
              <a:path w="5326634" h="5392389">
                <a:moveTo>
                  <a:pt x="0" y="0"/>
                </a:moveTo>
                <a:lnTo>
                  <a:pt x="5326634" y="0"/>
                </a:lnTo>
                <a:lnTo>
                  <a:pt x="5326634" y="5392389"/>
                </a:lnTo>
                <a:lnTo>
                  <a:pt x="0" y="53923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2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628068" y="7038027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1984248"/>
            <a:ext cx="34972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Xtreem Lock Jaw®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Sour Powder Tubes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3045723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#62746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30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0.49 oz (14g)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3.25 x 3.75 x 6.13"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display boxes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$0.23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943943"/>
            <a:ext cx="12344400" cy="871634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893207" y="135398"/>
            <a:ext cx="990051" cy="996696"/>
          </a:xfrm>
          <a:custGeom>
            <a:avLst/>
            <a:gdLst/>
            <a:ahLst/>
            <a:cxnLst/>
            <a:rect l="l" t="t" r="r" b="b"/>
            <a:pathLst>
              <a:path w="990051" h="996696">
                <a:moveTo>
                  <a:pt x="0" y="0"/>
                </a:moveTo>
                <a:lnTo>
                  <a:pt x="990051" y="0"/>
                </a:lnTo>
                <a:lnTo>
                  <a:pt x="990051" y="996696"/>
                </a:lnTo>
                <a:lnTo>
                  <a:pt x="0" y="996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717322" y="866435"/>
            <a:ext cx="5042798" cy="5042798"/>
          </a:xfrm>
          <a:custGeom>
            <a:avLst/>
            <a:gdLst/>
            <a:ahLst/>
            <a:cxnLst/>
            <a:rect l="l" t="t" r="r" b="b"/>
            <a:pathLst>
              <a:path w="5042798" h="5042798">
                <a:moveTo>
                  <a:pt x="0" y="0"/>
                </a:moveTo>
                <a:lnTo>
                  <a:pt x="5042798" y="0"/>
                </a:lnTo>
                <a:lnTo>
                  <a:pt x="5042798" y="5042798"/>
                </a:lnTo>
                <a:lnTo>
                  <a:pt x="0" y="50427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8996926" y="455358"/>
            <a:ext cx="714772" cy="445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BULK</a:t>
            </a:r>
          </a:p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ITEM!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1984248"/>
            <a:ext cx="34972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Chews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Bulk Bag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86044" y="3045333"/>
            <a:ext cx="3497214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#62764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150 pieces per bag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0.56 oz (16g)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4 bags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$116.64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89389" y="6781800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943943"/>
            <a:ext cx="12344400" cy="871634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893207" y="135398"/>
            <a:ext cx="990051" cy="996696"/>
          </a:xfrm>
          <a:custGeom>
            <a:avLst/>
            <a:gdLst/>
            <a:ahLst/>
            <a:cxnLst/>
            <a:rect l="l" t="t" r="r" b="b"/>
            <a:pathLst>
              <a:path w="990051" h="996696">
                <a:moveTo>
                  <a:pt x="0" y="0"/>
                </a:moveTo>
                <a:lnTo>
                  <a:pt x="990051" y="0"/>
                </a:lnTo>
                <a:lnTo>
                  <a:pt x="990051" y="996696"/>
                </a:lnTo>
                <a:lnTo>
                  <a:pt x="0" y="996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814975" y="757104"/>
            <a:ext cx="5042798" cy="5042798"/>
          </a:xfrm>
          <a:custGeom>
            <a:avLst/>
            <a:gdLst/>
            <a:ahLst/>
            <a:cxnLst/>
            <a:rect l="l" t="t" r="r" b="b"/>
            <a:pathLst>
              <a:path w="5042798" h="5042798">
                <a:moveTo>
                  <a:pt x="0" y="0"/>
                </a:moveTo>
                <a:lnTo>
                  <a:pt x="5042798" y="0"/>
                </a:lnTo>
                <a:lnTo>
                  <a:pt x="5042798" y="5042798"/>
                </a:lnTo>
                <a:lnTo>
                  <a:pt x="0" y="50427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8996926" y="455358"/>
            <a:ext cx="714772" cy="445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BULK</a:t>
            </a:r>
          </a:p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ITEM!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1984248"/>
            <a:ext cx="34972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Bulk Fizzy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Hard Candy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86044" y="3045333"/>
            <a:ext cx="3497214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#62752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144 pieces per bag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0.1 oz (3g)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bags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$28.00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89389" y="6781800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943943"/>
            <a:ext cx="12344400" cy="871634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893207" y="135398"/>
            <a:ext cx="990051" cy="996696"/>
          </a:xfrm>
          <a:custGeom>
            <a:avLst/>
            <a:gdLst/>
            <a:ahLst/>
            <a:cxnLst/>
            <a:rect l="l" t="t" r="r" b="b"/>
            <a:pathLst>
              <a:path w="990051" h="996696">
                <a:moveTo>
                  <a:pt x="0" y="0"/>
                </a:moveTo>
                <a:lnTo>
                  <a:pt x="990051" y="0"/>
                </a:lnTo>
                <a:lnTo>
                  <a:pt x="990051" y="996696"/>
                </a:lnTo>
                <a:lnTo>
                  <a:pt x="0" y="996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8996926" y="455358"/>
            <a:ext cx="714772" cy="445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BULK</a:t>
            </a:r>
          </a:p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ITEM!</a:t>
            </a:r>
          </a:p>
        </p:txBody>
      </p:sp>
      <p:sp>
        <p:nvSpPr>
          <p:cNvPr id="24" name="Freeform 24"/>
          <p:cNvSpPr/>
          <p:nvPr/>
        </p:nvSpPr>
        <p:spPr>
          <a:xfrm>
            <a:off x="8180307" y="777240"/>
            <a:ext cx="1019355" cy="1012799"/>
          </a:xfrm>
          <a:custGeom>
            <a:avLst/>
            <a:gdLst/>
            <a:ahLst/>
            <a:cxnLst/>
            <a:rect l="l" t="t" r="r" b="b"/>
            <a:pathLst>
              <a:path w="1019355" h="1012799">
                <a:moveTo>
                  <a:pt x="0" y="0"/>
                </a:moveTo>
                <a:lnTo>
                  <a:pt x="1019355" y="0"/>
                </a:lnTo>
                <a:lnTo>
                  <a:pt x="1019355" y="1012799"/>
                </a:lnTo>
                <a:lnTo>
                  <a:pt x="0" y="10127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356" t="-22055" r="-15868" b="-235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6386044" y="1984248"/>
            <a:ext cx="34972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Lil Dips - Bulk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Candy Powder/Stick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86044" y="3045333"/>
            <a:ext cx="3497214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#62751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144 pieces per bag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0.31 oz (9g)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bags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$121.31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89389" y="6781800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  <p:sp>
        <p:nvSpPr>
          <p:cNvPr id="28" name="Freeform 28"/>
          <p:cNvSpPr/>
          <p:nvPr/>
        </p:nvSpPr>
        <p:spPr>
          <a:xfrm>
            <a:off x="666000" y="681751"/>
            <a:ext cx="5042798" cy="5042798"/>
          </a:xfrm>
          <a:custGeom>
            <a:avLst/>
            <a:gdLst/>
            <a:ahLst/>
            <a:cxnLst/>
            <a:rect l="l" t="t" r="r" b="b"/>
            <a:pathLst>
              <a:path w="5042798" h="5042798">
                <a:moveTo>
                  <a:pt x="0" y="0"/>
                </a:moveTo>
                <a:lnTo>
                  <a:pt x="5042798" y="0"/>
                </a:lnTo>
                <a:lnTo>
                  <a:pt x="5042798" y="5042798"/>
                </a:lnTo>
                <a:lnTo>
                  <a:pt x="0" y="50427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943943"/>
            <a:ext cx="12344400" cy="871634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777240"/>
            <a:ext cx="1829917" cy="1055387"/>
          </a:xfrm>
          <a:custGeom>
            <a:avLst/>
            <a:gdLst/>
            <a:ahLst/>
            <a:cxnLst/>
            <a:rect l="l" t="t" r="r" b="b"/>
            <a:pathLst>
              <a:path w="1829917" h="1055387">
                <a:moveTo>
                  <a:pt x="0" y="0"/>
                </a:moveTo>
                <a:lnTo>
                  <a:pt x="1829917" y="0"/>
                </a:lnTo>
                <a:lnTo>
                  <a:pt x="1829917" y="1055387"/>
                </a:lnTo>
                <a:lnTo>
                  <a:pt x="0" y="10553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180307" y="819828"/>
            <a:ext cx="1019355" cy="1012799"/>
          </a:xfrm>
          <a:custGeom>
            <a:avLst/>
            <a:gdLst/>
            <a:ahLst/>
            <a:cxnLst/>
            <a:rect l="l" t="t" r="r" b="b"/>
            <a:pathLst>
              <a:path w="1019355" h="1012799">
                <a:moveTo>
                  <a:pt x="0" y="0"/>
                </a:moveTo>
                <a:lnTo>
                  <a:pt x="1019355" y="0"/>
                </a:lnTo>
                <a:lnTo>
                  <a:pt x="1019355" y="1012799"/>
                </a:lnTo>
                <a:lnTo>
                  <a:pt x="0" y="10127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356" t="-22055" r="-15868" b="-235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386044" y="1900721"/>
            <a:ext cx="34972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SLUSH PUPPiE®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Lil Dips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386044" y="2961806"/>
            <a:ext cx="3497214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#62760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144 pieces per bag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0.31 oz (9g)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bags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$121.31</a:t>
            </a:r>
          </a:p>
        </p:txBody>
      </p:sp>
      <p:sp>
        <p:nvSpPr>
          <p:cNvPr id="25" name="Freeform 25"/>
          <p:cNvSpPr/>
          <p:nvPr/>
        </p:nvSpPr>
        <p:spPr>
          <a:xfrm>
            <a:off x="8893207" y="135398"/>
            <a:ext cx="990051" cy="996696"/>
          </a:xfrm>
          <a:custGeom>
            <a:avLst/>
            <a:gdLst/>
            <a:ahLst/>
            <a:cxnLst/>
            <a:rect l="l" t="t" r="r" b="b"/>
            <a:pathLst>
              <a:path w="990051" h="996696">
                <a:moveTo>
                  <a:pt x="0" y="0"/>
                </a:moveTo>
                <a:lnTo>
                  <a:pt x="990051" y="0"/>
                </a:lnTo>
                <a:lnTo>
                  <a:pt x="990051" y="996696"/>
                </a:lnTo>
                <a:lnTo>
                  <a:pt x="0" y="9966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8996926" y="455358"/>
            <a:ext cx="714772" cy="445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BULK</a:t>
            </a:r>
          </a:p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ITEM!</a:t>
            </a:r>
          </a:p>
        </p:txBody>
      </p:sp>
      <p:sp>
        <p:nvSpPr>
          <p:cNvPr id="27" name="Freeform 27"/>
          <p:cNvSpPr/>
          <p:nvPr/>
        </p:nvSpPr>
        <p:spPr>
          <a:xfrm>
            <a:off x="686408" y="777240"/>
            <a:ext cx="5042798" cy="5042798"/>
          </a:xfrm>
          <a:custGeom>
            <a:avLst/>
            <a:gdLst/>
            <a:ahLst/>
            <a:cxnLst/>
            <a:rect l="l" t="t" r="r" b="b"/>
            <a:pathLst>
              <a:path w="5042798" h="5042798">
                <a:moveTo>
                  <a:pt x="0" y="0"/>
                </a:moveTo>
                <a:lnTo>
                  <a:pt x="5042798" y="0"/>
                </a:lnTo>
                <a:lnTo>
                  <a:pt x="5042798" y="5042798"/>
                </a:lnTo>
                <a:lnTo>
                  <a:pt x="0" y="50427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3102045" y="6781800"/>
            <a:ext cx="3854310" cy="30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SLUSH </a:t>
            </a:r>
            <a:r>
              <a:rPr lang="en-US" sz="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PUPPiE</a:t>
            </a: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 ©2026 Koko’s Confectionery &amp; Novelty. All Rights Reserved.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943943"/>
            <a:ext cx="12344400" cy="871634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777240"/>
            <a:ext cx="1829917" cy="1055387"/>
          </a:xfrm>
          <a:custGeom>
            <a:avLst/>
            <a:gdLst/>
            <a:ahLst/>
            <a:cxnLst/>
            <a:rect l="l" t="t" r="r" b="b"/>
            <a:pathLst>
              <a:path w="1829917" h="1055387">
                <a:moveTo>
                  <a:pt x="0" y="0"/>
                </a:moveTo>
                <a:lnTo>
                  <a:pt x="1829917" y="0"/>
                </a:lnTo>
                <a:lnTo>
                  <a:pt x="1829917" y="1055387"/>
                </a:lnTo>
                <a:lnTo>
                  <a:pt x="0" y="10553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893207" y="135398"/>
            <a:ext cx="990051" cy="996696"/>
          </a:xfrm>
          <a:custGeom>
            <a:avLst/>
            <a:gdLst/>
            <a:ahLst/>
            <a:cxnLst/>
            <a:rect l="l" t="t" r="r" b="b"/>
            <a:pathLst>
              <a:path w="990051" h="996696">
                <a:moveTo>
                  <a:pt x="0" y="0"/>
                </a:moveTo>
                <a:lnTo>
                  <a:pt x="990051" y="0"/>
                </a:lnTo>
                <a:lnTo>
                  <a:pt x="990051" y="996696"/>
                </a:lnTo>
                <a:lnTo>
                  <a:pt x="0" y="996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678766" y="678132"/>
            <a:ext cx="5042798" cy="5042798"/>
          </a:xfrm>
          <a:custGeom>
            <a:avLst/>
            <a:gdLst/>
            <a:ahLst/>
            <a:cxnLst/>
            <a:rect l="l" t="t" r="r" b="b"/>
            <a:pathLst>
              <a:path w="5042798" h="5042798">
                <a:moveTo>
                  <a:pt x="0" y="0"/>
                </a:moveTo>
                <a:lnTo>
                  <a:pt x="5042798" y="0"/>
                </a:lnTo>
                <a:lnTo>
                  <a:pt x="5042798" y="5042798"/>
                </a:lnTo>
                <a:lnTo>
                  <a:pt x="0" y="50427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6386044" y="1900721"/>
            <a:ext cx="34972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SLUSH PUPPiE®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Liquid Fill Hard Candy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386044" y="2961806"/>
            <a:ext cx="3497214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#62753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144 pieces per bag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0.1 oz (3g)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 bags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$28.00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996926" y="455358"/>
            <a:ext cx="714772" cy="445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BULK</a:t>
            </a:r>
          </a:p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ITEM!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102045" y="6781800"/>
            <a:ext cx="3854310" cy="30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SLUSH </a:t>
            </a:r>
            <a:r>
              <a:rPr lang="en-US" sz="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PUPPiE</a:t>
            </a: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 ©2026 Koko’s Confectionery &amp; Novelty. All Rights Reserved.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228601"/>
            <a:ext cx="12420600" cy="8001001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829917" cy="1474809"/>
          </a:xfrm>
          <a:custGeom>
            <a:avLst/>
            <a:gdLst/>
            <a:ahLst/>
            <a:cxnLst/>
            <a:rect l="l" t="t" r="r" b="b"/>
            <a:pathLst>
              <a:path w="1829917" h="1474809">
                <a:moveTo>
                  <a:pt x="0" y="0"/>
                </a:moveTo>
                <a:lnTo>
                  <a:pt x="1829917" y="0"/>
                </a:lnTo>
                <a:lnTo>
                  <a:pt x="1829917" y="1474809"/>
                </a:lnTo>
                <a:lnTo>
                  <a:pt x="0" y="14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92784" y="1001404"/>
            <a:ext cx="287542" cy="292104"/>
          </a:xfrm>
          <a:custGeom>
            <a:avLst/>
            <a:gdLst/>
            <a:ahLst/>
            <a:cxnLst/>
            <a:rect l="l" t="t" r="r" b="b"/>
            <a:pathLst>
              <a:path w="287542" h="292104">
                <a:moveTo>
                  <a:pt x="0" y="0"/>
                </a:moveTo>
                <a:lnTo>
                  <a:pt x="287542" y="0"/>
                </a:lnTo>
                <a:lnTo>
                  <a:pt x="287542" y="292104"/>
                </a:lnTo>
                <a:lnTo>
                  <a:pt x="0" y="2921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5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494358" y="1001404"/>
            <a:ext cx="2818903" cy="2818903"/>
          </a:xfrm>
          <a:custGeom>
            <a:avLst/>
            <a:gdLst/>
            <a:ahLst/>
            <a:cxnLst/>
            <a:rect l="l" t="t" r="r" b="b"/>
            <a:pathLst>
              <a:path w="2818903" h="2818903">
                <a:moveTo>
                  <a:pt x="0" y="0"/>
                </a:moveTo>
                <a:lnTo>
                  <a:pt x="2818903" y="0"/>
                </a:lnTo>
                <a:lnTo>
                  <a:pt x="2818903" y="2818903"/>
                </a:lnTo>
                <a:lnTo>
                  <a:pt x="0" y="28189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436555" y="1355374"/>
            <a:ext cx="5375375" cy="5349729"/>
          </a:xfrm>
          <a:custGeom>
            <a:avLst/>
            <a:gdLst/>
            <a:ahLst/>
            <a:cxnLst/>
            <a:rect l="l" t="t" r="r" b="b"/>
            <a:pathLst>
              <a:path w="5375375" h="5349729">
                <a:moveTo>
                  <a:pt x="0" y="0"/>
                </a:moveTo>
                <a:lnTo>
                  <a:pt x="5375376" y="0"/>
                </a:lnTo>
                <a:lnTo>
                  <a:pt x="5375376" y="5349729"/>
                </a:lnTo>
                <a:lnTo>
                  <a:pt x="0" y="53497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6386044" y="1984248"/>
            <a:ext cx="3596156" cy="660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 dirty="0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ICEE® Dip-N-Lik® Candy</a:t>
            </a:r>
          </a:p>
          <a:p>
            <a:pPr algn="l">
              <a:lnSpc>
                <a:spcPts val="1820"/>
              </a:lnSpc>
            </a:pPr>
            <a:endParaRPr lang="en-US" sz="2499" b="1" dirty="0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386044" y="2635758"/>
            <a:ext cx="3497214" cy="283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#62511</a:t>
            </a:r>
          </a:p>
          <a:p>
            <a:pPr algn="l">
              <a:lnSpc>
                <a:spcPts val="2070"/>
              </a:lnSpc>
            </a:pPr>
            <a:endParaRPr lang="en-US" sz="1800" b="1" dirty="0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 dirty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12 per display</a:t>
            </a:r>
          </a:p>
          <a:p>
            <a:pPr algn="l">
              <a:lnSpc>
                <a:spcPts val="2070"/>
              </a:lnSpc>
            </a:pPr>
            <a:r>
              <a:rPr lang="en-US" sz="1800" b="1" dirty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1.6 oz (47g) of candy</a:t>
            </a:r>
          </a:p>
          <a:p>
            <a:pPr algn="l">
              <a:lnSpc>
                <a:spcPts val="2070"/>
              </a:lnSpc>
            </a:pPr>
            <a:endParaRPr lang="en-US" sz="1800" b="1" dirty="0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Display</a:t>
            </a:r>
          </a:p>
          <a:p>
            <a:pPr algn="l">
              <a:lnSpc>
                <a:spcPts val="2070"/>
              </a:lnSpc>
            </a:pPr>
            <a:r>
              <a:rPr lang="en-US" sz="1800" b="1" dirty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6.88 x 9.13 x 5.44"</a:t>
            </a:r>
          </a:p>
          <a:p>
            <a:pPr algn="l">
              <a:lnSpc>
                <a:spcPts val="2070"/>
              </a:lnSpc>
            </a:pPr>
            <a:r>
              <a:rPr lang="en-US" sz="1800" b="1" dirty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8 display boxes per case</a:t>
            </a:r>
          </a:p>
          <a:p>
            <a:pPr algn="l">
              <a:lnSpc>
                <a:spcPts val="2070"/>
              </a:lnSpc>
            </a:pPr>
            <a:endParaRPr lang="en-US" sz="1800" b="1" dirty="0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 dirty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$1.03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89389" y="6835880"/>
            <a:ext cx="4079621" cy="28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The ICEE Company. ©2026 Koko’s Confectionery &amp; Novelty. All Rights Reserved.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580326" y="1001404"/>
            <a:ext cx="5019108" cy="306345"/>
            <a:chOff x="0" y="0"/>
            <a:chExt cx="6692144" cy="408461"/>
          </a:xfrm>
        </p:grpSpPr>
        <p:sp>
          <p:nvSpPr>
            <p:cNvPr id="29" name="TextBox 29"/>
            <p:cNvSpPr txBox="1"/>
            <p:nvPr/>
          </p:nvSpPr>
          <p:spPr>
            <a:xfrm>
              <a:off x="31844" y="43124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Best Seller &amp; All-Time Favorite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19050"/>
              <a:ext cx="6660300" cy="36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5"/>
                </a:lnSpc>
              </a:pPr>
              <a:r>
                <a:rPr lang="en-US" sz="1900" b="1">
                  <a:solidFill>
                    <a:srgbClr val="F7C42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Best Seller &amp; All-Time Favorite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8180307" y="469407"/>
            <a:ext cx="1174005" cy="1166454"/>
          </a:xfrm>
          <a:custGeom>
            <a:avLst/>
            <a:gdLst/>
            <a:ahLst/>
            <a:cxnLst/>
            <a:rect l="l" t="t" r="r" b="b"/>
            <a:pathLst>
              <a:path w="1174005" h="1166454">
                <a:moveTo>
                  <a:pt x="0" y="0"/>
                </a:moveTo>
                <a:lnTo>
                  <a:pt x="1174005" y="0"/>
                </a:lnTo>
                <a:lnTo>
                  <a:pt x="1174005" y="1166454"/>
                </a:lnTo>
                <a:lnTo>
                  <a:pt x="0" y="1166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356" t="-22055" r="-15868" b="-2357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943943"/>
            <a:ext cx="12344400" cy="871634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777240"/>
            <a:ext cx="1829917" cy="1055387"/>
          </a:xfrm>
          <a:custGeom>
            <a:avLst/>
            <a:gdLst/>
            <a:ahLst/>
            <a:cxnLst/>
            <a:rect l="l" t="t" r="r" b="b"/>
            <a:pathLst>
              <a:path w="1829917" h="1055387">
                <a:moveTo>
                  <a:pt x="0" y="0"/>
                </a:moveTo>
                <a:lnTo>
                  <a:pt x="1829917" y="0"/>
                </a:lnTo>
                <a:lnTo>
                  <a:pt x="1829917" y="1055387"/>
                </a:lnTo>
                <a:lnTo>
                  <a:pt x="0" y="10553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893207" y="135398"/>
            <a:ext cx="990051" cy="996696"/>
          </a:xfrm>
          <a:custGeom>
            <a:avLst/>
            <a:gdLst/>
            <a:ahLst/>
            <a:cxnLst/>
            <a:rect l="l" t="t" r="r" b="b"/>
            <a:pathLst>
              <a:path w="990051" h="996696">
                <a:moveTo>
                  <a:pt x="0" y="0"/>
                </a:moveTo>
                <a:lnTo>
                  <a:pt x="990051" y="0"/>
                </a:lnTo>
                <a:lnTo>
                  <a:pt x="990051" y="996696"/>
                </a:lnTo>
                <a:lnTo>
                  <a:pt x="0" y="996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678766" y="777240"/>
            <a:ext cx="5042798" cy="5042798"/>
          </a:xfrm>
          <a:custGeom>
            <a:avLst/>
            <a:gdLst/>
            <a:ahLst/>
            <a:cxnLst/>
            <a:rect l="l" t="t" r="r" b="b"/>
            <a:pathLst>
              <a:path w="5042798" h="5042798">
                <a:moveTo>
                  <a:pt x="0" y="0"/>
                </a:moveTo>
                <a:lnTo>
                  <a:pt x="5042798" y="0"/>
                </a:lnTo>
                <a:lnTo>
                  <a:pt x="5042798" y="5042798"/>
                </a:lnTo>
                <a:lnTo>
                  <a:pt x="0" y="50427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6386044" y="1900721"/>
            <a:ext cx="3497214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SLUSH PUPPiE®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Popping Candy</a:t>
            </a:r>
          </a:p>
          <a:p>
            <a:pPr algn="l">
              <a:lnSpc>
                <a:spcPts val="1820"/>
              </a:lnSpc>
            </a:pPr>
            <a:endParaRPr lang="en-US" sz="2499" b="1">
              <a:solidFill>
                <a:srgbClr val="000000"/>
              </a:solidFill>
              <a:latin typeface="RooneySans Bold"/>
              <a:ea typeface="RooneySans Bold"/>
              <a:cs typeface="RooneySans Bold"/>
              <a:sym typeface="RooneySa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386044" y="2961806"/>
            <a:ext cx="3497214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#12513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250 pieces per bag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0.04 oz (1g)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4 bags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$51.53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996926" y="455358"/>
            <a:ext cx="714772" cy="445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BULK</a:t>
            </a:r>
          </a:p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ITEM!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102045" y="6781800"/>
            <a:ext cx="3854310" cy="30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SLUSH </a:t>
            </a:r>
            <a:r>
              <a:rPr lang="en-US" sz="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PUPPiE</a:t>
            </a: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 ©2026 Koko’s Confectionery &amp; Novelty. All Rights Reserved.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943943"/>
            <a:ext cx="12344400" cy="871634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6386044" y="315230"/>
            <a:ext cx="1980207" cy="1452152"/>
          </a:xfrm>
          <a:custGeom>
            <a:avLst/>
            <a:gdLst/>
            <a:ahLst/>
            <a:cxnLst/>
            <a:rect l="l" t="t" r="r" b="b"/>
            <a:pathLst>
              <a:path w="1980207" h="1452152">
                <a:moveTo>
                  <a:pt x="0" y="0"/>
                </a:moveTo>
                <a:lnTo>
                  <a:pt x="1980206" y="0"/>
                </a:lnTo>
                <a:lnTo>
                  <a:pt x="1980206" y="1452152"/>
                </a:lnTo>
                <a:lnTo>
                  <a:pt x="0" y="1452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6386044" y="1862025"/>
            <a:ext cx="349721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Dippin’ Dots® </a:t>
            </a:r>
          </a:p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Chews Bags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86044" y="2935175"/>
            <a:ext cx="3497214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#62768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150 pieces per display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0.56 oz (16g)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4 bags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$116.64</a:t>
            </a:r>
          </a:p>
        </p:txBody>
      </p:sp>
      <p:sp>
        <p:nvSpPr>
          <p:cNvPr id="24" name="Freeform 24"/>
          <p:cNvSpPr/>
          <p:nvPr/>
        </p:nvSpPr>
        <p:spPr>
          <a:xfrm>
            <a:off x="649148" y="684379"/>
            <a:ext cx="5046383" cy="5046383"/>
          </a:xfrm>
          <a:custGeom>
            <a:avLst/>
            <a:gdLst/>
            <a:ahLst/>
            <a:cxnLst/>
            <a:rect l="l" t="t" r="r" b="b"/>
            <a:pathLst>
              <a:path w="5046383" h="5046383">
                <a:moveTo>
                  <a:pt x="0" y="0"/>
                </a:moveTo>
                <a:lnTo>
                  <a:pt x="5046384" y="0"/>
                </a:lnTo>
                <a:lnTo>
                  <a:pt x="5046384" y="5046384"/>
                </a:lnTo>
                <a:lnTo>
                  <a:pt x="0" y="5046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893207" y="135398"/>
            <a:ext cx="990051" cy="996696"/>
          </a:xfrm>
          <a:custGeom>
            <a:avLst/>
            <a:gdLst/>
            <a:ahLst/>
            <a:cxnLst/>
            <a:rect l="l" t="t" r="r" b="b"/>
            <a:pathLst>
              <a:path w="990051" h="996696">
                <a:moveTo>
                  <a:pt x="0" y="0"/>
                </a:moveTo>
                <a:lnTo>
                  <a:pt x="990051" y="0"/>
                </a:lnTo>
                <a:lnTo>
                  <a:pt x="990051" y="996696"/>
                </a:lnTo>
                <a:lnTo>
                  <a:pt x="0" y="9966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8996926" y="455358"/>
            <a:ext cx="714772" cy="445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BULK</a:t>
            </a:r>
          </a:p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ITEM!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048007" y="6781800"/>
            <a:ext cx="3962386" cy="312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Dippin’ Dots, LLC. ©2026 Koko’s Confectionery &amp; Novelty. All Rights Reserved.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943943"/>
            <a:ext cx="12344400" cy="871634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8893207" y="135398"/>
            <a:ext cx="990051" cy="996696"/>
          </a:xfrm>
          <a:custGeom>
            <a:avLst/>
            <a:gdLst/>
            <a:ahLst/>
            <a:cxnLst/>
            <a:rect l="l" t="t" r="r" b="b"/>
            <a:pathLst>
              <a:path w="990051" h="996696">
                <a:moveTo>
                  <a:pt x="0" y="0"/>
                </a:moveTo>
                <a:lnTo>
                  <a:pt x="990051" y="0"/>
                </a:lnTo>
                <a:lnTo>
                  <a:pt x="990051" y="996696"/>
                </a:lnTo>
                <a:lnTo>
                  <a:pt x="0" y="9966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14306" y="711642"/>
            <a:ext cx="5046383" cy="5046383"/>
          </a:xfrm>
          <a:custGeom>
            <a:avLst/>
            <a:gdLst/>
            <a:ahLst/>
            <a:cxnLst/>
            <a:rect l="l" t="t" r="r" b="b"/>
            <a:pathLst>
              <a:path w="5046383" h="5046383">
                <a:moveTo>
                  <a:pt x="0" y="0"/>
                </a:moveTo>
                <a:lnTo>
                  <a:pt x="5046384" y="0"/>
                </a:lnTo>
                <a:lnTo>
                  <a:pt x="5046384" y="5046384"/>
                </a:lnTo>
                <a:lnTo>
                  <a:pt x="0" y="5046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8996926" y="455358"/>
            <a:ext cx="714772" cy="445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BULK</a:t>
            </a:r>
          </a:p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ITEM!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1984248"/>
            <a:ext cx="349721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Candy Necklace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2635758"/>
            <a:ext cx="3497214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NECK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100 pieces per bag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0.60 oz (17g)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10 bags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$157.10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628068" y="68580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943943"/>
            <a:ext cx="12344400" cy="871634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8893207" y="135398"/>
            <a:ext cx="990051" cy="996696"/>
          </a:xfrm>
          <a:custGeom>
            <a:avLst/>
            <a:gdLst/>
            <a:ahLst/>
            <a:cxnLst/>
            <a:rect l="l" t="t" r="r" b="b"/>
            <a:pathLst>
              <a:path w="990051" h="996696">
                <a:moveTo>
                  <a:pt x="0" y="0"/>
                </a:moveTo>
                <a:lnTo>
                  <a:pt x="990051" y="0"/>
                </a:lnTo>
                <a:lnTo>
                  <a:pt x="990051" y="996696"/>
                </a:lnTo>
                <a:lnTo>
                  <a:pt x="0" y="9966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16228" y="1132094"/>
            <a:ext cx="4712978" cy="4803035"/>
          </a:xfrm>
          <a:custGeom>
            <a:avLst/>
            <a:gdLst/>
            <a:ahLst/>
            <a:cxnLst/>
            <a:rect l="l" t="t" r="r" b="b"/>
            <a:pathLst>
              <a:path w="4712978" h="4803035">
                <a:moveTo>
                  <a:pt x="0" y="0"/>
                </a:moveTo>
                <a:lnTo>
                  <a:pt x="4712978" y="0"/>
                </a:lnTo>
                <a:lnTo>
                  <a:pt x="4712978" y="4803035"/>
                </a:lnTo>
                <a:lnTo>
                  <a:pt x="0" y="48030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8996926" y="455358"/>
            <a:ext cx="714772" cy="445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BULK</a:t>
            </a:r>
          </a:p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ITEM!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1984248"/>
            <a:ext cx="349721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Candy Watch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2635758"/>
            <a:ext cx="3497214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WAT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100 pieces per bag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0.42 oz (12g)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10 bags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$138.18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628068" y="68580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943943"/>
            <a:ext cx="12344400" cy="871634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8893207" y="135398"/>
            <a:ext cx="990051" cy="996696"/>
          </a:xfrm>
          <a:custGeom>
            <a:avLst/>
            <a:gdLst/>
            <a:ahLst/>
            <a:cxnLst/>
            <a:rect l="l" t="t" r="r" b="b"/>
            <a:pathLst>
              <a:path w="990051" h="996696">
                <a:moveTo>
                  <a:pt x="0" y="0"/>
                </a:moveTo>
                <a:lnTo>
                  <a:pt x="990051" y="0"/>
                </a:lnTo>
                <a:lnTo>
                  <a:pt x="990051" y="996696"/>
                </a:lnTo>
                <a:lnTo>
                  <a:pt x="0" y="9966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14306" y="820372"/>
            <a:ext cx="5046383" cy="5046383"/>
          </a:xfrm>
          <a:custGeom>
            <a:avLst/>
            <a:gdLst/>
            <a:ahLst/>
            <a:cxnLst/>
            <a:rect l="l" t="t" r="r" b="b"/>
            <a:pathLst>
              <a:path w="5046383" h="5046383">
                <a:moveTo>
                  <a:pt x="0" y="0"/>
                </a:moveTo>
                <a:lnTo>
                  <a:pt x="5046384" y="0"/>
                </a:lnTo>
                <a:lnTo>
                  <a:pt x="5046384" y="5046384"/>
                </a:lnTo>
                <a:lnTo>
                  <a:pt x="0" y="5046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8996926" y="455358"/>
            <a:ext cx="714772" cy="445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BULK</a:t>
            </a:r>
          </a:p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ITEM!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1984248"/>
            <a:ext cx="349721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Funny Farm Dextrose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2635758"/>
            <a:ext cx="3497214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#62766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250 pieces per bag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0.35 oz (10g)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 bags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$48.60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628068" y="68580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943943"/>
            <a:ext cx="12344400" cy="871634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8893207" y="135398"/>
            <a:ext cx="990051" cy="996696"/>
          </a:xfrm>
          <a:custGeom>
            <a:avLst/>
            <a:gdLst/>
            <a:ahLst/>
            <a:cxnLst/>
            <a:rect l="l" t="t" r="r" b="b"/>
            <a:pathLst>
              <a:path w="990051" h="996696">
                <a:moveTo>
                  <a:pt x="0" y="0"/>
                </a:moveTo>
                <a:lnTo>
                  <a:pt x="990051" y="0"/>
                </a:lnTo>
                <a:lnTo>
                  <a:pt x="990051" y="996696"/>
                </a:lnTo>
                <a:lnTo>
                  <a:pt x="0" y="9966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88717" y="900907"/>
            <a:ext cx="5046383" cy="5046383"/>
          </a:xfrm>
          <a:custGeom>
            <a:avLst/>
            <a:gdLst/>
            <a:ahLst/>
            <a:cxnLst/>
            <a:rect l="l" t="t" r="r" b="b"/>
            <a:pathLst>
              <a:path w="5046383" h="5046383">
                <a:moveTo>
                  <a:pt x="0" y="0"/>
                </a:moveTo>
                <a:lnTo>
                  <a:pt x="5046384" y="0"/>
                </a:lnTo>
                <a:lnTo>
                  <a:pt x="5046384" y="5046384"/>
                </a:lnTo>
                <a:lnTo>
                  <a:pt x="0" y="5046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8996926" y="455358"/>
            <a:ext cx="714772" cy="445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BULK</a:t>
            </a:r>
          </a:p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ITEM!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1984248"/>
            <a:ext cx="349721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Gummy Burger Bulk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2635758"/>
            <a:ext cx="3497214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#62792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100 pieces per bag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0.32 oz (9g)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5 bags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$49.95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628068" y="68580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943943"/>
            <a:ext cx="12344400" cy="871634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8893207" y="135398"/>
            <a:ext cx="990051" cy="996696"/>
          </a:xfrm>
          <a:custGeom>
            <a:avLst/>
            <a:gdLst/>
            <a:ahLst/>
            <a:cxnLst/>
            <a:rect l="l" t="t" r="r" b="b"/>
            <a:pathLst>
              <a:path w="990051" h="996696">
                <a:moveTo>
                  <a:pt x="0" y="0"/>
                </a:moveTo>
                <a:lnTo>
                  <a:pt x="990051" y="0"/>
                </a:lnTo>
                <a:lnTo>
                  <a:pt x="990051" y="996696"/>
                </a:lnTo>
                <a:lnTo>
                  <a:pt x="0" y="9966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12367" y="900907"/>
            <a:ext cx="5048322" cy="5048322"/>
          </a:xfrm>
          <a:custGeom>
            <a:avLst/>
            <a:gdLst/>
            <a:ahLst/>
            <a:cxnLst/>
            <a:rect l="l" t="t" r="r" b="b"/>
            <a:pathLst>
              <a:path w="5048322" h="5048322">
                <a:moveTo>
                  <a:pt x="0" y="0"/>
                </a:moveTo>
                <a:lnTo>
                  <a:pt x="5048322" y="0"/>
                </a:lnTo>
                <a:lnTo>
                  <a:pt x="5048322" y="5048322"/>
                </a:lnTo>
                <a:lnTo>
                  <a:pt x="0" y="50483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8996926" y="455358"/>
            <a:ext cx="714772" cy="445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BULK</a:t>
            </a:r>
          </a:p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ITEM!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1984248"/>
            <a:ext cx="349721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Gummy Fries Bulk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2635758"/>
            <a:ext cx="3497214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#62796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200 pieces per bag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0.21 oz (6g)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5 bags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$62.75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628068" y="68580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943943"/>
            <a:ext cx="12344400" cy="871634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8893207" y="135398"/>
            <a:ext cx="990051" cy="996696"/>
          </a:xfrm>
          <a:custGeom>
            <a:avLst/>
            <a:gdLst/>
            <a:ahLst/>
            <a:cxnLst/>
            <a:rect l="l" t="t" r="r" b="b"/>
            <a:pathLst>
              <a:path w="990051" h="996696">
                <a:moveTo>
                  <a:pt x="0" y="0"/>
                </a:moveTo>
                <a:lnTo>
                  <a:pt x="990051" y="0"/>
                </a:lnTo>
                <a:lnTo>
                  <a:pt x="990051" y="996696"/>
                </a:lnTo>
                <a:lnTo>
                  <a:pt x="0" y="9966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12367" y="831018"/>
            <a:ext cx="5048322" cy="5048322"/>
          </a:xfrm>
          <a:custGeom>
            <a:avLst/>
            <a:gdLst/>
            <a:ahLst/>
            <a:cxnLst/>
            <a:rect l="l" t="t" r="r" b="b"/>
            <a:pathLst>
              <a:path w="5048322" h="5048322">
                <a:moveTo>
                  <a:pt x="0" y="0"/>
                </a:moveTo>
                <a:lnTo>
                  <a:pt x="5048322" y="0"/>
                </a:lnTo>
                <a:lnTo>
                  <a:pt x="5048322" y="5048322"/>
                </a:lnTo>
                <a:lnTo>
                  <a:pt x="0" y="50483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8996926" y="455358"/>
            <a:ext cx="714772" cy="445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BULK</a:t>
            </a:r>
          </a:p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ITEM!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6044" y="1984248"/>
            <a:ext cx="349721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Gummy Hot Dog Bulk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2635758"/>
            <a:ext cx="3497214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#62794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100 pieces per bag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0.32oz (9g)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5 bags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$49.95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628068" y="68580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943943"/>
            <a:ext cx="12344400" cy="871634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8893207" y="135398"/>
            <a:ext cx="990051" cy="996696"/>
          </a:xfrm>
          <a:custGeom>
            <a:avLst/>
            <a:gdLst/>
            <a:ahLst/>
            <a:cxnLst/>
            <a:rect l="l" t="t" r="r" b="b"/>
            <a:pathLst>
              <a:path w="990051" h="996696">
                <a:moveTo>
                  <a:pt x="0" y="0"/>
                </a:moveTo>
                <a:lnTo>
                  <a:pt x="990051" y="0"/>
                </a:lnTo>
                <a:lnTo>
                  <a:pt x="990051" y="996696"/>
                </a:lnTo>
                <a:lnTo>
                  <a:pt x="0" y="9966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01490" y="900907"/>
            <a:ext cx="4803035" cy="4803035"/>
          </a:xfrm>
          <a:custGeom>
            <a:avLst/>
            <a:gdLst/>
            <a:ahLst/>
            <a:cxnLst/>
            <a:rect l="l" t="t" r="r" b="b"/>
            <a:pathLst>
              <a:path w="4803035" h="4803035">
                <a:moveTo>
                  <a:pt x="0" y="0"/>
                </a:moveTo>
                <a:lnTo>
                  <a:pt x="4803035" y="0"/>
                </a:lnTo>
                <a:lnTo>
                  <a:pt x="4803035" y="4803035"/>
                </a:lnTo>
                <a:lnTo>
                  <a:pt x="0" y="48030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8996926" y="455358"/>
            <a:ext cx="714772" cy="445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BULK</a:t>
            </a:r>
          </a:p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ITEM!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983029" y="1984248"/>
            <a:ext cx="3900229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Sour Gummy Burger Bulk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2635758"/>
            <a:ext cx="3497214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#62840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100 pieces per bag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0.32oz (9g)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5 bags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$49.95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628068" y="68580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943943"/>
            <a:ext cx="12344400" cy="8716343"/>
            <a:chOff x="0" y="0"/>
            <a:chExt cx="18115220" cy="11869317"/>
          </a:xfrm>
        </p:grpSpPr>
        <p:sp>
          <p:nvSpPr>
            <p:cNvPr id="3" name="Freeform 3"/>
            <p:cNvSpPr/>
            <p:nvPr/>
          </p:nvSpPr>
          <p:spPr>
            <a:xfrm>
              <a:off x="1412483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2483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5" y="0"/>
                  </a:lnTo>
                  <a:lnTo>
                    <a:pt x="2401275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976116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976116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3230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83230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83585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83585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881641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881641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3783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3783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89110" y="9468043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89110" y="7193296"/>
              <a:ext cx="2401274" cy="2401274"/>
            </a:xfrm>
            <a:custGeom>
              <a:avLst/>
              <a:gdLst/>
              <a:ahLst/>
              <a:cxnLst/>
              <a:rect l="l" t="t" r="r" b="b"/>
              <a:pathLst>
                <a:path w="2401274" h="2401274">
                  <a:moveTo>
                    <a:pt x="0" y="0"/>
                  </a:moveTo>
                  <a:lnTo>
                    <a:pt x="2401274" y="0"/>
                  </a:lnTo>
                  <a:lnTo>
                    <a:pt x="2401274" y="2401274"/>
                  </a:lnTo>
                  <a:lnTo>
                    <a:pt x="0" y="2401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8115220" cy="10980313"/>
              <a:chOff x="0" y="0"/>
              <a:chExt cx="1568068" cy="9504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68068" cy="950465"/>
              </a:xfrm>
              <a:custGeom>
                <a:avLst/>
                <a:gdLst/>
                <a:ahLst/>
                <a:cxnLst/>
                <a:rect l="l" t="t" r="r" b="b"/>
                <a:pathLst>
                  <a:path w="1568068" h="950465">
                    <a:moveTo>
                      <a:pt x="784034" y="0"/>
                    </a:moveTo>
                    <a:cubicBezTo>
                      <a:pt x="351024" y="0"/>
                      <a:pt x="0" y="212769"/>
                      <a:pt x="0" y="475232"/>
                    </a:cubicBezTo>
                    <a:cubicBezTo>
                      <a:pt x="0" y="737696"/>
                      <a:pt x="351024" y="950465"/>
                      <a:pt x="784034" y="950465"/>
                    </a:cubicBezTo>
                    <a:cubicBezTo>
                      <a:pt x="1217044" y="950465"/>
                      <a:pt x="1568068" y="737696"/>
                      <a:pt x="1568068" y="475232"/>
                    </a:cubicBezTo>
                    <a:cubicBezTo>
                      <a:pt x="1568068" y="212769"/>
                      <a:pt x="1217044" y="0"/>
                      <a:pt x="78403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47006" y="60531"/>
                <a:ext cx="1274055" cy="800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21292" y="10611860"/>
              <a:ext cx="1530827" cy="591534"/>
            </a:xfrm>
            <a:custGeom>
              <a:avLst/>
              <a:gdLst/>
              <a:ahLst/>
              <a:cxnLst/>
              <a:rect l="l" t="t" r="r" b="b"/>
              <a:pathLst>
                <a:path w="1530827" h="591534">
                  <a:moveTo>
                    <a:pt x="0" y="0"/>
                  </a:moveTo>
                  <a:lnTo>
                    <a:pt x="1530828" y="0"/>
                  </a:lnTo>
                  <a:lnTo>
                    <a:pt x="1530828" y="591534"/>
                  </a:lnTo>
                  <a:lnTo>
                    <a:pt x="0" y="59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8893207" y="135398"/>
            <a:ext cx="990051" cy="996696"/>
          </a:xfrm>
          <a:custGeom>
            <a:avLst/>
            <a:gdLst/>
            <a:ahLst/>
            <a:cxnLst/>
            <a:rect l="l" t="t" r="r" b="b"/>
            <a:pathLst>
              <a:path w="990051" h="996696">
                <a:moveTo>
                  <a:pt x="0" y="0"/>
                </a:moveTo>
                <a:lnTo>
                  <a:pt x="990051" y="0"/>
                </a:lnTo>
                <a:lnTo>
                  <a:pt x="990051" y="996696"/>
                </a:lnTo>
                <a:lnTo>
                  <a:pt x="0" y="9966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755411" y="900907"/>
            <a:ext cx="4803035" cy="4803035"/>
          </a:xfrm>
          <a:custGeom>
            <a:avLst/>
            <a:gdLst/>
            <a:ahLst/>
            <a:cxnLst/>
            <a:rect l="l" t="t" r="r" b="b"/>
            <a:pathLst>
              <a:path w="4803035" h="4803035">
                <a:moveTo>
                  <a:pt x="0" y="0"/>
                </a:moveTo>
                <a:lnTo>
                  <a:pt x="4803035" y="0"/>
                </a:lnTo>
                <a:lnTo>
                  <a:pt x="4803035" y="4803035"/>
                </a:lnTo>
                <a:lnTo>
                  <a:pt x="0" y="48030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8996926" y="455358"/>
            <a:ext cx="714772" cy="445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BULK</a:t>
            </a:r>
          </a:p>
          <a:p>
            <a:pPr algn="ctr">
              <a:lnSpc>
                <a:spcPts val="1733"/>
              </a:lnSpc>
            </a:pPr>
            <a:r>
              <a:rPr lang="en-US" sz="1805" b="1" spc="-18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ITEM!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941905" y="1984248"/>
            <a:ext cx="404029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 dirty="0">
                <a:solidFill>
                  <a:srgbClr val="000000"/>
                </a:solidFill>
                <a:latin typeface="RooneySans Bold"/>
                <a:ea typeface="RooneySans Bold"/>
                <a:cs typeface="RooneySans Bold"/>
                <a:sym typeface="RooneySans Bold"/>
              </a:rPr>
              <a:t>Sour Gummy Hot Dog Bulk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86044" y="2635758"/>
            <a:ext cx="3497214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#62842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100 pieces per bag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0.32oz (9g) of candy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5 bags per case</a:t>
            </a:r>
          </a:p>
          <a:p>
            <a:pPr algn="l">
              <a:lnSpc>
                <a:spcPts val="2070"/>
              </a:lnSpc>
            </a:pPr>
            <a:endParaRPr lang="en-US" sz="1800" b="1">
              <a:solidFill>
                <a:srgbClr val="000000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Pricing</a:t>
            </a:r>
          </a:p>
          <a:p>
            <a:pPr algn="l">
              <a:lnSpc>
                <a:spcPts val="2070"/>
              </a:lnSpc>
            </a:pPr>
            <a:r>
              <a:rPr lang="en-US" sz="18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List unit cost: $49.95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628068" y="6858000"/>
            <a:ext cx="2802264" cy="20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©2026 Koko’s Confectionery &amp; Novelty. All Rights Reserved.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5301</Words>
  <Application>Microsoft Office PowerPoint</Application>
  <PresentationFormat>Custom</PresentationFormat>
  <Paragraphs>1423</Paragraphs>
  <Slides>108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0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Koko's Deck Template</dc:title>
  <dc:creator>Rachael Benny</dc:creator>
  <cp:lastModifiedBy>Rachael Benny</cp:lastModifiedBy>
  <cp:revision>7</cp:revision>
  <dcterms:created xsi:type="dcterms:W3CDTF">2006-08-16T00:00:00Z</dcterms:created>
  <dcterms:modified xsi:type="dcterms:W3CDTF">2026-05-12T13:29:53Z</dcterms:modified>
  <dc:identifier>DAG-T79QulU</dc:identifier>
</cp:coreProperties>
</file>